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90" y="3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74077-E17F-4B0C-9C6F-2680C3F89364}" type="datetimeFigureOut">
              <a:rPr lang="fr-FR" smtClean="0"/>
              <a:t>11/04/2019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212DD-0445-4520-BB1E-39DE997598E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998490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74077-E17F-4B0C-9C6F-2680C3F89364}" type="datetimeFigureOut">
              <a:rPr lang="fr-FR" smtClean="0"/>
              <a:t>11/04/2019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212DD-0445-4520-BB1E-39DE997598E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533961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74077-E17F-4B0C-9C6F-2680C3F89364}" type="datetimeFigureOut">
              <a:rPr lang="fr-FR" smtClean="0"/>
              <a:t>11/04/2019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212DD-0445-4520-BB1E-39DE997598E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314923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74077-E17F-4B0C-9C6F-2680C3F89364}" type="datetimeFigureOut">
              <a:rPr lang="fr-FR" smtClean="0"/>
              <a:t>11/04/2019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212DD-0445-4520-BB1E-39DE997598E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641464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74077-E17F-4B0C-9C6F-2680C3F89364}" type="datetimeFigureOut">
              <a:rPr lang="fr-FR" smtClean="0"/>
              <a:t>11/04/2019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212DD-0445-4520-BB1E-39DE997598E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877542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74077-E17F-4B0C-9C6F-2680C3F89364}" type="datetimeFigureOut">
              <a:rPr lang="fr-FR" smtClean="0"/>
              <a:t>11/04/2019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212DD-0445-4520-BB1E-39DE997598E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942726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74077-E17F-4B0C-9C6F-2680C3F89364}" type="datetimeFigureOut">
              <a:rPr lang="fr-FR" smtClean="0"/>
              <a:t>11/04/2019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212DD-0445-4520-BB1E-39DE997598E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457596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74077-E17F-4B0C-9C6F-2680C3F89364}" type="datetimeFigureOut">
              <a:rPr lang="fr-FR" smtClean="0"/>
              <a:t>11/04/2019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212DD-0445-4520-BB1E-39DE997598E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965507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74077-E17F-4B0C-9C6F-2680C3F89364}" type="datetimeFigureOut">
              <a:rPr lang="fr-FR" smtClean="0"/>
              <a:t>11/04/2019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212DD-0445-4520-BB1E-39DE997598E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19135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74077-E17F-4B0C-9C6F-2680C3F89364}" type="datetimeFigureOut">
              <a:rPr lang="fr-FR" smtClean="0"/>
              <a:t>11/04/2019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212DD-0445-4520-BB1E-39DE997598E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999178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74077-E17F-4B0C-9C6F-2680C3F89364}" type="datetimeFigureOut">
              <a:rPr lang="fr-FR" smtClean="0"/>
              <a:t>11/04/2019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212DD-0445-4520-BB1E-39DE997598E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467741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B74077-E17F-4B0C-9C6F-2680C3F89364}" type="datetimeFigureOut">
              <a:rPr lang="fr-FR" smtClean="0"/>
              <a:t>11/04/2019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5212DD-0445-4520-BB1E-39DE997598E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83226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>
                <a:latin typeface="Eras Bold ITC" panose="020B0907030504020204" pitchFamily="34" charset="0"/>
              </a:rPr>
              <a:t>AFRIQUE MODELE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dirty="0" smtClean="0">
                <a:latin typeface="Eras Demi ITC" panose="020B0805030504020804" pitchFamily="34" charset="0"/>
              </a:rPr>
              <a:t>LES CASES DE NOTRE HISTOIRE</a:t>
            </a:r>
            <a:endParaRPr lang="fr-FR" dirty="0">
              <a:latin typeface="Eras Demi ITC" panose="020B0805030504020804" pitchFamily="34" charset="0"/>
            </a:endParaRPr>
          </a:p>
        </p:txBody>
      </p:sp>
      <p:pic>
        <p:nvPicPr>
          <p:cNvPr id="4" name="Habib Koité - Wassiy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1801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5000">
        <p14:prism isInverted="1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7" y="1382610"/>
            <a:ext cx="3932237" cy="1114865"/>
          </a:xfrm>
        </p:spPr>
        <p:txBody>
          <a:bodyPr>
            <a:normAutofit/>
          </a:bodyPr>
          <a:lstStyle/>
          <a:p>
            <a:r>
              <a:rPr lang="fr-FR" sz="2800" dirty="0" smtClean="0">
                <a:latin typeface="Eras Bold ITC" panose="020B0907030504020204" pitchFamily="34" charset="0"/>
              </a:rPr>
              <a:t>TRADICIONAL ZULU HUT</a:t>
            </a:r>
            <a:endParaRPr lang="fr-FR" sz="2800" dirty="0">
              <a:latin typeface="Eras Bold ITC" panose="020B0907030504020204" pitchFamily="34" charset="0"/>
            </a:endParaRPr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16"/>
          <a:stretch/>
        </p:blipFill>
        <p:spPr>
          <a:xfrm>
            <a:off x="5140984" y="1748370"/>
            <a:ext cx="6172200" cy="4120618"/>
          </a:xfrm>
        </p:spPr>
      </p:pic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7" y="3812196"/>
            <a:ext cx="3932237" cy="896815"/>
          </a:xfrm>
          <a:effectLst>
            <a:softEdge rad="127000"/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algn="ctr"/>
            <a:r>
              <a:rPr lang="fr-FR" sz="1800" dirty="0">
                <a:latin typeface="Eras Demi ITC" panose="020B0805030504020804" pitchFamily="34" charset="0"/>
              </a:rPr>
              <a:t>«Le soleil n'ignore pas un village parce qu’il est petit.»</a:t>
            </a:r>
          </a:p>
        </p:txBody>
      </p:sp>
    </p:spTree>
    <p:extLst>
      <p:ext uri="{BB962C8B-B14F-4D97-AF65-F5344CB8AC3E}">
        <p14:creationId xmlns:p14="http://schemas.microsoft.com/office/powerpoint/2010/main" val="20270293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10000">
        <p14:prism isInverted="1"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936408"/>
            <a:ext cx="3932237" cy="1600200"/>
          </a:xfrm>
        </p:spPr>
        <p:txBody>
          <a:bodyPr>
            <a:normAutofit/>
          </a:bodyPr>
          <a:lstStyle/>
          <a:p>
            <a:r>
              <a:rPr lang="fr-FR" sz="2400" dirty="0" smtClean="0">
                <a:latin typeface="Eras Bold ITC" panose="020B0907030504020204" pitchFamily="34" charset="0"/>
              </a:rPr>
              <a:t>TIMBAVATI SAFARI LODGE ZIMBABWE</a:t>
            </a:r>
            <a:endParaRPr lang="fr-FR" sz="2400" dirty="0">
              <a:latin typeface="Eras Bold ITC" panose="020B0907030504020204" pitchFamily="34" charset="0"/>
            </a:endParaRPr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7255" y="1736508"/>
            <a:ext cx="6172200" cy="4132480"/>
          </a:xfrm>
        </p:spPr>
      </p:pic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99110" y="3506372"/>
            <a:ext cx="3932237" cy="1065628"/>
          </a:xfrm>
          <a:effectLst>
            <a:softEdge rad="127000"/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algn="ctr"/>
            <a:r>
              <a:rPr lang="fr-FR" sz="1800" dirty="0">
                <a:latin typeface="Eras Demi ITC" panose="020B0805030504020804" pitchFamily="34" charset="0"/>
              </a:rPr>
              <a:t>«Le grain de maïs a toujours tort devant une poule.»</a:t>
            </a:r>
          </a:p>
        </p:txBody>
      </p:sp>
    </p:spTree>
    <p:extLst>
      <p:ext uri="{BB962C8B-B14F-4D97-AF65-F5344CB8AC3E}">
        <p14:creationId xmlns:p14="http://schemas.microsoft.com/office/powerpoint/2010/main" val="4853387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10000">
        <p14:prism isInverted="1"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7" y="1566789"/>
            <a:ext cx="3932237" cy="1600200"/>
          </a:xfrm>
        </p:spPr>
        <p:txBody>
          <a:bodyPr>
            <a:normAutofit/>
          </a:bodyPr>
          <a:lstStyle/>
          <a:p>
            <a:r>
              <a:rPr lang="fr-FR" sz="2800" dirty="0" smtClean="0">
                <a:latin typeface="Eras Bold ITC" panose="020B0907030504020204" pitchFamily="34" charset="0"/>
              </a:rPr>
              <a:t>HUTTE DU PEUPLE CHAGA TANZANIE</a:t>
            </a:r>
            <a:endParaRPr lang="fr-FR" sz="2800" dirty="0">
              <a:latin typeface="Eras Bold ITC" panose="020B0907030504020204" pitchFamily="34" charset="0"/>
            </a:endParaRP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7" y="4223824"/>
            <a:ext cx="3932237" cy="1107831"/>
          </a:xfrm>
          <a:effectLst>
            <a:softEdge rad="127000"/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algn="ctr"/>
            <a:r>
              <a:rPr lang="fr-FR" sz="1800" dirty="0">
                <a:latin typeface="Eras Demi ITC" panose="020B0805030504020804" pitchFamily="34" charset="0"/>
              </a:rPr>
              <a:t>«Ne repousse pas du pied la pirogue qui t’a déposé sur la berge.»</a:t>
            </a:r>
          </a:p>
        </p:txBody>
      </p:sp>
      <p:pic>
        <p:nvPicPr>
          <p:cNvPr id="13" name="Espace réservé du contenu 1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9979" y="2296556"/>
            <a:ext cx="6678535" cy="3770141"/>
          </a:xfrm>
        </p:spPr>
      </p:pic>
    </p:spTree>
    <p:extLst>
      <p:ext uri="{BB962C8B-B14F-4D97-AF65-F5344CB8AC3E}">
        <p14:creationId xmlns:p14="http://schemas.microsoft.com/office/powerpoint/2010/main" val="6532883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10000">
        <p14:prism isInverted="1"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994536"/>
            <a:ext cx="3932237" cy="1600200"/>
          </a:xfrm>
        </p:spPr>
        <p:txBody>
          <a:bodyPr>
            <a:normAutofit/>
          </a:bodyPr>
          <a:lstStyle/>
          <a:p>
            <a:r>
              <a:rPr lang="fr-FR" sz="2800" dirty="0" smtClean="0">
                <a:latin typeface="Eras Bold ITC" panose="020B0907030504020204" pitchFamily="34" charset="0"/>
              </a:rPr>
              <a:t>BASHOTO TRADITIONAL HUT </a:t>
            </a:r>
            <a:endParaRPr lang="fr-FR" sz="2800" dirty="0">
              <a:latin typeface="Eras Bold ITC" panose="020B0907030504020204" pitchFamily="34" charset="0"/>
            </a:endParaRP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3942470"/>
            <a:ext cx="3932237" cy="1262575"/>
          </a:xfrm>
          <a:effectLst>
            <a:softEdge rad="127000"/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algn="ctr"/>
            <a:r>
              <a:rPr lang="fr-FR" sz="1800" dirty="0">
                <a:latin typeface="Eras Demi ITC" panose="020B0805030504020804" pitchFamily="34" charset="0"/>
              </a:rPr>
              <a:t>«Ce n'est pas parce qu'il n'y a plus de chien au village que le chasseur va mettre des grelots au chat pour le remplacer» </a:t>
            </a:r>
          </a:p>
        </p:txBody>
      </p:sp>
      <p:pic>
        <p:nvPicPr>
          <p:cNvPr id="7" name="Espace réservé du contenu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146" y="1794636"/>
            <a:ext cx="6322548" cy="4215032"/>
          </a:xfrm>
        </p:spPr>
      </p:pic>
    </p:spTree>
    <p:extLst>
      <p:ext uri="{BB962C8B-B14F-4D97-AF65-F5344CB8AC3E}">
        <p14:creationId xmlns:p14="http://schemas.microsoft.com/office/powerpoint/2010/main" val="10613174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10000">
        <p14:prism isInverted="1"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261818" y="1638887"/>
            <a:ext cx="3932237" cy="1600200"/>
          </a:xfrm>
        </p:spPr>
        <p:txBody>
          <a:bodyPr>
            <a:normAutofit/>
          </a:bodyPr>
          <a:lstStyle/>
          <a:p>
            <a:r>
              <a:rPr lang="fr-FR" sz="2400" dirty="0" smtClean="0">
                <a:latin typeface="Eras Bold ITC" panose="020B0907030504020204" pitchFamily="34" charset="0"/>
              </a:rPr>
              <a:t>HOTEL VICTORIA FALLS ZIMBABWE</a:t>
            </a:r>
            <a:endParaRPr lang="fr-FR" sz="2400" dirty="0">
              <a:latin typeface="Eras Bold ITC" panose="020B0907030504020204" pitchFamily="34" charset="0"/>
            </a:endParaRPr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4714" y="2596564"/>
            <a:ext cx="6770532" cy="3272424"/>
          </a:xfrm>
        </p:spPr>
      </p:pic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4269020"/>
            <a:ext cx="3932237" cy="1046968"/>
          </a:xfrm>
          <a:effectLst>
            <a:softEdge rad="127000"/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fr-FR" dirty="0">
                <a:latin typeface="Eras Demi ITC" panose="020B0805030504020804" pitchFamily="34" charset="0"/>
              </a:rPr>
              <a:t>«Il ne faut pas parler du crocodile tant qu'on n'a pas fini de traverser la rivière.»</a:t>
            </a:r>
          </a:p>
        </p:txBody>
      </p:sp>
    </p:spTree>
    <p:extLst>
      <p:ext uri="{BB962C8B-B14F-4D97-AF65-F5344CB8AC3E}">
        <p14:creationId xmlns:p14="http://schemas.microsoft.com/office/powerpoint/2010/main" val="5519018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10000">
        <p14:prism isInverted="1"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38261" y="1188284"/>
            <a:ext cx="3932237" cy="1600200"/>
          </a:xfrm>
        </p:spPr>
        <p:txBody>
          <a:bodyPr>
            <a:normAutofit/>
          </a:bodyPr>
          <a:lstStyle/>
          <a:p>
            <a:r>
              <a:rPr lang="fr-FR" sz="2800" dirty="0" smtClean="0">
                <a:latin typeface="Eras Bold ITC" panose="020B0907030504020204" pitchFamily="34" charset="0"/>
              </a:rPr>
              <a:t>HUTTES COLOREES NAMIBIE </a:t>
            </a:r>
            <a:endParaRPr lang="fr-FR" sz="2800" dirty="0">
              <a:latin typeface="Eras Bold ITC" panose="020B0907030504020204" pitchFamily="34" charset="0"/>
            </a:endParaRPr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6537" y="1988384"/>
            <a:ext cx="6331511" cy="3880604"/>
          </a:xfrm>
        </p:spPr>
      </p:pic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6" y="4086664"/>
            <a:ext cx="3932237" cy="907366"/>
          </a:xfrm>
          <a:effectLst>
            <a:softEdge rad="127000"/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algn="ctr"/>
            <a:r>
              <a:rPr lang="fr-FR" sz="1800" dirty="0">
                <a:latin typeface="Eras Demi ITC" panose="020B0805030504020804" pitchFamily="34" charset="0"/>
              </a:rPr>
              <a:t>« L'erreur n'annule pas la valeur de l'effort accompli.»</a:t>
            </a:r>
          </a:p>
        </p:txBody>
      </p:sp>
    </p:spTree>
    <p:extLst>
      <p:ext uri="{BB962C8B-B14F-4D97-AF65-F5344CB8AC3E}">
        <p14:creationId xmlns:p14="http://schemas.microsoft.com/office/powerpoint/2010/main" val="35582285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10000">
        <p14:prism isInverted="1"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219616" y="372794"/>
            <a:ext cx="3932237" cy="1600200"/>
          </a:xfrm>
        </p:spPr>
        <p:txBody>
          <a:bodyPr>
            <a:normAutofit/>
          </a:bodyPr>
          <a:lstStyle/>
          <a:p>
            <a:r>
              <a:rPr lang="fr-FR" sz="2800" dirty="0" smtClean="0">
                <a:latin typeface="Eras Bold ITC" panose="020B0907030504020204" pitchFamily="34" charset="0"/>
              </a:rPr>
              <a:t>HUTTE SWAZILAND</a:t>
            </a:r>
            <a:endParaRPr lang="fr-FR" sz="2800" dirty="0">
              <a:latin typeface="Eras Bold ITC" panose="020B0907030504020204" pitchFamily="34" charset="0"/>
            </a:endParaRPr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6213" y="1536133"/>
            <a:ext cx="6623816" cy="3739251"/>
          </a:xfrm>
        </p:spPr>
      </p:pic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9" y="3931157"/>
            <a:ext cx="3932237" cy="1192237"/>
          </a:xfrm>
          <a:effectLst>
            <a:softEdge rad="127000"/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algn="ctr"/>
            <a:r>
              <a:rPr lang="fr-FR" sz="1800" dirty="0">
                <a:latin typeface="Eras Demi ITC" panose="020B0805030504020804" pitchFamily="34" charset="0"/>
              </a:rPr>
              <a:t>«Si tu as de nombreuses richesses donne ton bien; si tu possèdes peu, donne ton cœur.»</a:t>
            </a:r>
          </a:p>
        </p:txBody>
      </p:sp>
    </p:spTree>
    <p:extLst>
      <p:ext uri="{BB962C8B-B14F-4D97-AF65-F5344CB8AC3E}">
        <p14:creationId xmlns:p14="http://schemas.microsoft.com/office/powerpoint/2010/main" val="38816950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10000">
        <p14:prism isInverted="1"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57186" y="979639"/>
            <a:ext cx="3932237" cy="1600200"/>
          </a:xfrm>
        </p:spPr>
        <p:txBody>
          <a:bodyPr>
            <a:normAutofit/>
          </a:bodyPr>
          <a:lstStyle/>
          <a:p>
            <a:r>
              <a:rPr lang="fr-FR" sz="2400" b="1" dirty="0" smtClean="0">
                <a:latin typeface="Eras Bold ITC" panose="020B0907030504020204" pitchFamily="34" charset="0"/>
              </a:rPr>
              <a:t>MAISON NAMIBIENNE EN TOIT DE CHAUME</a:t>
            </a:r>
            <a:endParaRPr lang="fr-FR" sz="2400" b="1" dirty="0">
              <a:latin typeface="Eras Bold ITC" panose="020B0907030504020204" pitchFamily="34" charset="0"/>
            </a:endParaRP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85043" y="4083147"/>
            <a:ext cx="3932237" cy="1065628"/>
          </a:xfrm>
          <a:effectLst>
            <a:softEdge rad="127000"/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algn="ctr"/>
            <a:r>
              <a:rPr lang="fr-FR" sz="1800" dirty="0">
                <a:latin typeface="Eras Demi ITC" panose="020B0805030504020804" pitchFamily="34" charset="0"/>
              </a:rPr>
              <a:t>«Celui qui est vêtu avec le bien d'autrui est en réalité nu.»</a:t>
            </a:r>
          </a:p>
        </p:txBody>
      </p:sp>
      <p:pic>
        <p:nvPicPr>
          <p:cNvPr id="7" name="Espace réservé du contenu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1567" y="1779739"/>
            <a:ext cx="6757050" cy="3819203"/>
          </a:xfrm>
        </p:spPr>
      </p:pic>
    </p:spTree>
    <p:extLst>
      <p:ext uri="{BB962C8B-B14F-4D97-AF65-F5344CB8AC3E}">
        <p14:creationId xmlns:p14="http://schemas.microsoft.com/office/powerpoint/2010/main" val="18755991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10000">
        <p14:prism isInverted="1"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7" y="1377114"/>
            <a:ext cx="3932237" cy="1600200"/>
          </a:xfrm>
        </p:spPr>
        <p:txBody>
          <a:bodyPr>
            <a:normAutofit/>
          </a:bodyPr>
          <a:lstStyle/>
          <a:p>
            <a:r>
              <a:rPr lang="fr-FR" sz="2400" dirty="0" smtClean="0">
                <a:latin typeface="Eras Bold ITC" panose="020B0907030504020204" pitchFamily="34" charset="0"/>
              </a:rPr>
              <a:t>HUTTES COLOREES NAMIBIE </a:t>
            </a:r>
            <a:endParaRPr lang="fr-FR" sz="2400" dirty="0">
              <a:latin typeface="Eras Bold ITC" panose="020B0907030504020204" pitchFamily="34" charset="0"/>
            </a:endParaRP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7" y="4280095"/>
            <a:ext cx="3932237" cy="995289"/>
          </a:xfrm>
          <a:effectLst>
            <a:softEdge rad="127000"/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algn="ctr"/>
            <a:r>
              <a:rPr lang="fr-FR" sz="1800" dirty="0">
                <a:latin typeface="Eras Demi ITC" panose="020B0805030504020804" pitchFamily="34" charset="0"/>
              </a:rPr>
              <a:t>«Celui qui te devance d'une nuit te devance d'une ruse.»</a:t>
            </a:r>
          </a:p>
        </p:txBody>
      </p:sp>
      <p:pic>
        <p:nvPicPr>
          <p:cNvPr id="9" name="Espace réservé du contenu 8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9119" y="2177214"/>
            <a:ext cx="6539715" cy="3691774"/>
          </a:xfrm>
        </p:spPr>
      </p:pic>
    </p:spTree>
    <p:extLst>
      <p:ext uri="{BB962C8B-B14F-4D97-AF65-F5344CB8AC3E}">
        <p14:creationId xmlns:p14="http://schemas.microsoft.com/office/powerpoint/2010/main" val="20458851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10000">
        <p14:prism isInverted="1"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400" dirty="0" smtClean="0">
                <a:latin typeface="Eras Bold ITC" panose="020B0907030504020204" pitchFamily="34" charset="0"/>
              </a:rPr>
              <a:t>TRADITIONAL ZULU HUTS</a:t>
            </a:r>
            <a:endParaRPr lang="fr-FR" sz="2400" dirty="0">
              <a:latin typeface="Eras Bold ITC" panose="020B0907030504020204" pitchFamily="34" charset="0"/>
            </a:endParaRP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3872132"/>
            <a:ext cx="3932237" cy="1220372"/>
          </a:xfrm>
          <a:effectLst>
            <a:softEdge rad="127000"/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algn="ctr"/>
            <a:r>
              <a:rPr lang="fr-FR" sz="1800" dirty="0">
                <a:latin typeface="Eras Demi ITC" panose="020B0805030504020804" pitchFamily="34" charset="0"/>
              </a:rPr>
              <a:t>«Celui qui cherche à trop comprendre s'expose à mourir d'indignation.»</a:t>
            </a:r>
          </a:p>
        </p:txBody>
      </p:sp>
      <p:pic>
        <p:nvPicPr>
          <p:cNvPr id="8" name="Espace réservé du contenu 7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9635" y="1239838"/>
            <a:ext cx="6172200" cy="4629150"/>
          </a:xfrm>
        </p:spPr>
      </p:pic>
    </p:spTree>
    <p:extLst>
      <p:ext uri="{BB962C8B-B14F-4D97-AF65-F5344CB8AC3E}">
        <p14:creationId xmlns:p14="http://schemas.microsoft.com/office/powerpoint/2010/main" val="35194727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10000">
        <p14:prism isInverted="1"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7" y="1740762"/>
            <a:ext cx="3932237" cy="800100"/>
          </a:xfrm>
        </p:spPr>
        <p:txBody>
          <a:bodyPr>
            <a:normAutofit/>
          </a:bodyPr>
          <a:lstStyle/>
          <a:p>
            <a:r>
              <a:rPr lang="fr-FR" sz="2400" dirty="0" smtClean="0">
                <a:latin typeface="Eras Bold ITC" panose="020B0907030504020204" pitchFamily="34" charset="0"/>
              </a:rPr>
              <a:t>MAISON OBUS POUSSE NORD CAMEROUN</a:t>
            </a:r>
            <a:endParaRPr lang="fr-FR" sz="2400" dirty="0">
              <a:latin typeface="Eras Bold ITC" panose="020B0907030504020204" pitchFamily="34" charset="0"/>
            </a:endParaRPr>
          </a:p>
        </p:txBody>
      </p:sp>
      <p:pic>
        <p:nvPicPr>
          <p:cNvPr id="7" name="Espace réservé du contenu 6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0461" y="1740762"/>
            <a:ext cx="5654358" cy="4240768"/>
          </a:xfrm>
        </p:spPr>
      </p:pic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7" y="3404286"/>
            <a:ext cx="3932237" cy="722870"/>
          </a:xfrm>
          <a:effectLst>
            <a:softEdge rad="127000"/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algn="ctr"/>
            <a:r>
              <a:rPr lang="fr-FR" sz="18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Eras Demi ITC" panose="020B0805030504020804" pitchFamily="34" charset="0"/>
              </a:rPr>
              <a:t>«Aussi haut qu'un oiseau vole, il finit par se poser.»</a:t>
            </a:r>
            <a:endParaRPr lang="fr-FR" sz="1800" dirty="0">
              <a:solidFill>
                <a:schemeClr val="tx1">
                  <a:lumMod val="65000"/>
                  <a:lumOff val="35000"/>
                </a:schemeClr>
              </a:solidFill>
              <a:latin typeface="Eras Demi ITC" panose="020B08050305040208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01101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10000">
        <p14:prism isInverted="1"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30323" y="1856936"/>
            <a:ext cx="9200272" cy="1635248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>
            <a:normAutofit/>
          </a:bodyPr>
          <a:lstStyle/>
          <a:p>
            <a:pPr algn="ctr"/>
            <a:r>
              <a:rPr lang="fr-FR" sz="4400" dirty="0" smtClean="0">
                <a:latin typeface="Eras Bold ITC" panose="020B0907030504020204" pitchFamily="34" charset="0"/>
              </a:rPr>
              <a:t>MERCI DE VOTRE ATTENTION !</a:t>
            </a:r>
            <a:endParaRPr lang="fr-FR" sz="4400" dirty="0">
              <a:latin typeface="Eras Bold ITC" panose="020B0907030504020204" pitchFamily="34" charset="0"/>
            </a:endParaRPr>
          </a:p>
        </p:txBody>
      </p:sp>
      <p:sp>
        <p:nvSpPr>
          <p:cNvPr id="5" name="Sous-titre 2"/>
          <p:cNvSpPr txBox="1">
            <a:spLocks/>
          </p:cNvSpPr>
          <p:nvPr/>
        </p:nvSpPr>
        <p:spPr>
          <a:xfrm>
            <a:off x="1833489" y="6007613"/>
            <a:ext cx="9144000" cy="8503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fr-FR" dirty="0" smtClean="0">
                <a:solidFill>
                  <a:schemeClr val="tx1"/>
                </a:solidFill>
                <a:latin typeface="Eras Demi ITC" panose="020B0805030504020804" pitchFamily="34" charset="0"/>
              </a:rPr>
              <a:t>JPWG &amp; MEF</a:t>
            </a:r>
            <a:endParaRPr lang="fr-FR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6368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10000">
        <p14:prism isInverted="1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2672854" y="4740811"/>
            <a:ext cx="7765366" cy="1126124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fr-FR" sz="4800" dirty="0" smtClean="0">
                <a:latin typeface="Eras Bold ITC" panose="020B0907030504020204" pitchFamily="34" charset="0"/>
              </a:rPr>
              <a:t>AFRIQUE MODELE</a:t>
            </a:r>
            <a:endParaRPr lang="fr-FR" sz="4800" dirty="0">
              <a:latin typeface="Eras Bold ITC" panose="020B0907030504020204" pitchFamily="34" charset="0"/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833489" y="5909137"/>
            <a:ext cx="9144000" cy="491661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fr-FR" dirty="0" smtClean="0">
                <a:latin typeface="Eras Demi ITC" panose="020B0805030504020804" pitchFamily="34" charset="0"/>
              </a:rPr>
              <a:t>LES CASES DE NOTRE HISTOIRE</a:t>
            </a:r>
          </a:p>
        </p:txBody>
      </p:sp>
    </p:spTree>
    <p:extLst>
      <p:ext uri="{BB962C8B-B14F-4D97-AF65-F5344CB8AC3E}">
        <p14:creationId xmlns:p14="http://schemas.microsoft.com/office/powerpoint/2010/main" val="1134285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52329" y="1093835"/>
            <a:ext cx="3932237" cy="1186327"/>
          </a:xfrm>
        </p:spPr>
        <p:txBody>
          <a:bodyPr>
            <a:normAutofit/>
          </a:bodyPr>
          <a:lstStyle/>
          <a:p>
            <a:r>
              <a:rPr lang="fr-FR" sz="2000" dirty="0" smtClean="0">
                <a:latin typeface="Eras Bold ITC" panose="020B0907030504020204" pitchFamily="34" charset="0"/>
              </a:rPr>
              <a:t>KHUTSE KALAHARI LODGE BOTSWANA</a:t>
            </a:r>
            <a:endParaRPr lang="fr-FR" sz="2000" dirty="0">
              <a:latin typeface="Eras Bold ITC" panose="020B0907030504020204" pitchFamily="34" charset="0"/>
            </a:endParaRPr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7185" y="1686999"/>
            <a:ext cx="5413390" cy="4070869"/>
          </a:xfrm>
        </p:spPr>
      </p:pic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3492305"/>
            <a:ext cx="3932237" cy="821724"/>
          </a:xfrm>
          <a:effectLst>
            <a:softEdge rad="127000"/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r>
              <a:rPr lang="fr-FR" sz="1800" dirty="0">
                <a:latin typeface="Eras Demi ITC" panose="020B0805030504020804" pitchFamily="34" charset="0"/>
              </a:rPr>
              <a:t>«Le poisson a confiance en l'eau et c'est dans l'eau qu'il est cuisiné»</a:t>
            </a:r>
          </a:p>
        </p:txBody>
      </p:sp>
    </p:spTree>
    <p:extLst>
      <p:ext uri="{BB962C8B-B14F-4D97-AF65-F5344CB8AC3E}">
        <p14:creationId xmlns:p14="http://schemas.microsoft.com/office/powerpoint/2010/main" val="11649038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10000">
        <p14:prism isInverted="1"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80465" y="1294228"/>
            <a:ext cx="3932237" cy="1058594"/>
          </a:xfrm>
        </p:spPr>
        <p:txBody>
          <a:bodyPr>
            <a:normAutofit/>
          </a:bodyPr>
          <a:lstStyle/>
          <a:p>
            <a:r>
              <a:rPr lang="it-IT" sz="2000" dirty="0" smtClean="0">
                <a:latin typeface="Eras Bold ITC" panose="020B0907030504020204" pitchFamily="34" charset="0"/>
              </a:rPr>
              <a:t>HOTEL SERENGUETI SERENA SAFARI LODGE</a:t>
            </a:r>
            <a:endParaRPr lang="fr-FR" sz="2000" dirty="0">
              <a:latin typeface="Eras Bold ITC" panose="020B0907030504020204" pitchFamily="34" charset="0"/>
            </a:endParaRPr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3182" y="1589649"/>
            <a:ext cx="6111807" cy="4079631"/>
          </a:xfrm>
        </p:spPr>
      </p:pic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3618914"/>
            <a:ext cx="3932237" cy="1065628"/>
          </a:xfrm>
          <a:effectLst>
            <a:softEdge rad="127000"/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fr-FR" sz="1800" i="1" dirty="0">
                <a:latin typeface="Eras Demi ITC" panose="020B0805030504020804" pitchFamily="34" charset="0"/>
              </a:rPr>
              <a:t>«On entend le fracas des arbres qui tombent, mais pas le murmure de la forêt qui pousse»</a:t>
            </a:r>
            <a:r>
              <a:rPr lang="fr-FR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3870802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10000">
        <p14:prism isInverted="1"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22667" y="1294228"/>
            <a:ext cx="3932237" cy="1025182"/>
          </a:xfrm>
        </p:spPr>
        <p:txBody>
          <a:bodyPr>
            <a:normAutofit/>
          </a:bodyPr>
          <a:lstStyle/>
          <a:p>
            <a:r>
              <a:rPr lang="fr-FR" sz="2400" dirty="0" smtClean="0">
                <a:latin typeface="Eras Bold ITC" panose="020B0907030504020204" pitchFamily="34" charset="0"/>
              </a:rPr>
              <a:t>MAISON DES ROIS RWANDA</a:t>
            </a:r>
            <a:endParaRPr lang="fr-FR" sz="2400" dirty="0">
              <a:latin typeface="Eras Bold ITC" panose="020B0907030504020204" pitchFamily="34" charset="0"/>
            </a:endParaRP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022668" y="3998742"/>
            <a:ext cx="3932237" cy="812409"/>
          </a:xfrm>
          <a:effectLst>
            <a:softEdge rad="127000"/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r>
              <a:rPr lang="fr-FR" sz="1800" dirty="0">
                <a:latin typeface="Eras Demi ITC" panose="020B0805030504020804" pitchFamily="34" charset="0"/>
              </a:rPr>
              <a:t>«Celui qui désire la pluie doit aussi accepter la boue»</a:t>
            </a:r>
          </a:p>
        </p:txBody>
      </p:sp>
      <p:pic>
        <p:nvPicPr>
          <p:cNvPr id="7" name="Espace réservé du contenu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3173" y="1589649"/>
            <a:ext cx="5705784" cy="4279338"/>
          </a:xfrm>
        </p:spPr>
      </p:pic>
    </p:spTree>
    <p:extLst>
      <p:ext uri="{BB962C8B-B14F-4D97-AF65-F5344CB8AC3E}">
        <p14:creationId xmlns:p14="http://schemas.microsoft.com/office/powerpoint/2010/main" val="28314939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10000">
        <p14:prism isInverted="1"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6" y="1505242"/>
            <a:ext cx="3932237" cy="1086729"/>
          </a:xfrm>
        </p:spPr>
        <p:txBody>
          <a:bodyPr>
            <a:normAutofit/>
          </a:bodyPr>
          <a:lstStyle/>
          <a:p>
            <a:r>
              <a:rPr lang="fr-FR" sz="2400" dirty="0" smtClean="0">
                <a:latin typeface="Eras Bold ITC" panose="020B0907030504020204" pitchFamily="34" charset="0"/>
              </a:rPr>
              <a:t>PAINTED HOUSE OF NDEBELES</a:t>
            </a:r>
            <a:endParaRPr lang="fr-FR" sz="2400" dirty="0">
              <a:latin typeface="Eras Bold ITC" panose="020B0907030504020204" pitchFamily="34" charset="0"/>
            </a:endParaRPr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3188" y="1782836"/>
            <a:ext cx="6172200" cy="4086152"/>
          </a:xfrm>
        </p:spPr>
      </p:pic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7" y="4195689"/>
            <a:ext cx="3932237" cy="967154"/>
          </a:xfrm>
          <a:effectLst>
            <a:softEdge rad="127000"/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r>
              <a:rPr lang="fr-FR" sz="1800" dirty="0">
                <a:latin typeface="Eras Demi ITC" panose="020B0805030504020804" pitchFamily="34" charset="0"/>
              </a:rPr>
              <a:t>«</a:t>
            </a:r>
            <a:r>
              <a:rPr lang="fr-FR" sz="1800" i="1" dirty="0">
                <a:latin typeface="Eras Demi ITC" panose="020B0805030504020804" pitchFamily="34" charset="0"/>
              </a:rPr>
              <a:t>Un jeune qui a beaucoup voyagé est plus </a:t>
            </a:r>
            <a:r>
              <a:rPr lang="fr-FR" sz="1800" i="1" dirty="0" smtClean="0">
                <a:latin typeface="Eras Demi ITC" panose="020B0805030504020804" pitchFamily="34" charset="0"/>
              </a:rPr>
              <a:t>âgé </a:t>
            </a:r>
            <a:r>
              <a:rPr lang="fr-FR" sz="1800" i="1" dirty="0">
                <a:latin typeface="Eras Demi ITC" panose="020B0805030504020804" pitchFamily="34" charset="0"/>
              </a:rPr>
              <a:t>qu'un vieux qui est toujours resté au village</a:t>
            </a:r>
            <a:r>
              <a:rPr lang="fr-FR" sz="1800" dirty="0">
                <a:latin typeface="Eras Demi ITC" panose="020B0805030504020804" pitchFamily="34" charset="0"/>
              </a:rPr>
              <a:t>.»</a:t>
            </a:r>
          </a:p>
        </p:txBody>
      </p:sp>
    </p:spTree>
    <p:extLst>
      <p:ext uri="{BB962C8B-B14F-4D97-AF65-F5344CB8AC3E}">
        <p14:creationId xmlns:p14="http://schemas.microsoft.com/office/powerpoint/2010/main" val="474444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10000">
        <p14:prism isInverted="1"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6" y="1147432"/>
            <a:ext cx="3932237" cy="947738"/>
          </a:xfrm>
        </p:spPr>
        <p:txBody>
          <a:bodyPr>
            <a:noAutofit/>
          </a:bodyPr>
          <a:lstStyle/>
          <a:p>
            <a:r>
              <a:rPr lang="it-IT" sz="2400" dirty="0" smtClean="0">
                <a:latin typeface="Eras Bold ITC" panose="020B0907030504020204" pitchFamily="34" charset="0"/>
              </a:rPr>
              <a:t>SERENGUETI SERENA SAFARI LODGE TANZANIE </a:t>
            </a:r>
            <a:endParaRPr lang="fr-FR" sz="2400" dirty="0">
              <a:latin typeface="Eras Bold ITC" panose="020B0907030504020204" pitchFamily="34" charset="0"/>
            </a:endParaRPr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5896" y="1147432"/>
            <a:ext cx="6172200" cy="4629150"/>
          </a:xfrm>
        </p:spPr>
      </p:pic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7" y="3858065"/>
            <a:ext cx="3932237" cy="953086"/>
          </a:xfrm>
          <a:effectLst>
            <a:softEdge rad="127000"/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r>
              <a:rPr lang="fr-FR" sz="1800" i="1" dirty="0">
                <a:latin typeface="Eras Demi ITC" panose="020B0805030504020804" pitchFamily="34" charset="0"/>
              </a:rPr>
              <a:t>«La calebasse d'un chanceux pousse toujours dans les broussailles.»</a:t>
            </a:r>
            <a:endParaRPr lang="fr-FR" sz="1800" dirty="0">
              <a:latin typeface="Eras Demi ITC" panose="020B08050305040208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11667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10000">
        <p14:prism isInverted="1"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1533378"/>
            <a:ext cx="3932237" cy="1255542"/>
          </a:xfrm>
        </p:spPr>
        <p:txBody>
          <a:bodyPr>
            <a:normAutofit/>
          </a:bodyPr>
          <a:lstStyle/>
          <a:p>
            <a:r>
              <a:rPr lang="it-IT" sz="2400" dirty="0" smtClean="0">
                <a:latin typeface="Eras Bold ITC" panose="020B0907030504020204" pitchFamily="34" charset="0"/>
              </a:rPr>
              <a:t>SERENGUETI SERENA SAFARI LODGE TANZANIE</a:t>
            </a:r>
            <a:endParaRPr lang="fr-FR" sz="2400" dirty="0">
              <a:latin typeface="Eras Bold ITC" panose="020B0907030504020204" pitchFamily="34" charset="0"/>
            </a:endParaRP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3520441"/>
            <a:ext cx="3932237" cy="1009357"/>
          </a:xfrm>
          <a:effectLst>
            <a:softEdge rad="127000"/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algn="ctr"/>
            <a:r>
              <a:rPr lang="fr-FR" sz="1800" dirty="0">
                <a:latin typeface="Eras Demi ITC" panose="020B0805030504020804" pitchFamily="34" charset="0"/>
              </a:rPr>
              <a:t>«Là où le cœur est, les pieds n'hésitent pas à y aller.»</a:t>
            </a:r>
          </a:p>
        </p:txBody>
      </p:sp>
      <p:pic>
        <p:nvPicPr>
          <p:cNvPr id="7" name="Espace réservé du contenu 6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3188" y="1770648"/>
            <a:ext cx="6172200" cy="4098340"/>
          </a:xfrm>
        </p:spPr>
      </p:pic>
    </p:spTree>
    <p:extLst>
      <p:ext uri="{BB962C8B-B14F-4D97-AF65-F5344CB8AC3E}">
        <p14:creationId xmlns:p14="http://schemas.microsoft.com/office/powerpoint/2010/main" val="40773958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10000">
        <p14:prism isInverted="1"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1048043"/>
            <a:ext cx="3932237" cy="1600200"/>
          </a:xfrm>
        </p:spPr>
        <p:txBody>
          <a:bodyPr>
            <a:normAutofit/>
          </a:bodyPr>
          <a:lstStyle/>
          <a:p>
            <a:r>
              <a:rPr lang="fr-FR" sz="2400" dirty="0" smtClean="0">
                <a:latin typeface="Eras Bold ITC" panose="020B0907030504020204" pitchFamily="34" charset="0"/>
              </a:rPr>
              <a:t>TRADITIONAL ZULU HUT </a:t>
            </a:r>
            <a:endParaRPr lang="fr-FR" sz="2400" dirty="0">
              <a:latin typeface="Eras Bold ITC" panose="020B0907030504020204" pitchFamily="34" charset="0"/>
            </a:endParaRPr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9954" y="1958170"/>
            <a:ext cx="5214424" cy="3910818"/>
          </a:xfrm>
        </p:spPr>
      </p:pic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3675185"/>
            <a:ext cx="3932237" cy="1065628"/>
          </a:xfrm>
          <a:effectLst>
            <a:softEdge rad="127000"/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algn="ctr"/>
            <a:r>
              <a:rPr lang="fr-FR" sz="1800" dirty="0">
                <a:latin typeface="Eras Demi ITC" panose="020B0805030504020804" pitchFamily="34" charset="0"/>
              </a:rPr>
              <a:t>«Le fleuve fait des détours parce que personne ne lui montre le chemin.» </a:t>
            </a:r>
          </a:p>
        </p:txBody>
      </p:sp>
    </p:spTree>
    <p:extLst>
      <p:ext uri="{BB962C8B-B14F-4D97-AF65-F5344CB8AC3E}">
        <p14:creationId xmlns:p14="http://schemas.microsoft.com/office/powerpoint/2010/main" val="11778883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10000">
        <p14:prism isInverted="1"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</TotalTime>
  <Words>355</Words>
  <Application>Microsoft Office PowerPoint</Application>
  <PresentationFormat>Grand écran</PresentationFormat>
  <Paragraphs>42</Paragraphs>
  <Slides>21</Slides>
  <Notes>0</Notes>
  <HiddenSlides>0</HiddenSlides>
  <MMClips>1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21</vt:i4>
      </vt:variant>
    </vt:vector>
  </HeadingPairs>
  <TitlesOfParts>
    <vt:vector size="27" baseType="lpstr">
      <vt:lpstr>Arial</vt:lpstr>
      <vt:lpstr>Calibri</vt:lpstr>
      <vt:lpstr>Calibri Light</vt:lpstr>
      <vt:lpstr>Eras Bold ITC</vt:lpstr>
      <vt:lpstr>Eras Demi ITC</vt:lpstr>
      <vt:lpstr>Thème Office</vt:lpstr>
      <vt:lpstr>AFRIQUE MODELE</vt:lpstr>
      <vt:lpstr>MAISON OBUS POUSSE NORD CAMEROUN</vt:lpstr>
      <vt:lpstr>KHUTSE KALAHARI LODGE BOTSWANA</vt:lpstr>
      <vt:lpstr>HOTEL SERENGUETI SERENA SAFARI LODGE</vt:lpstr>
      <vt:lpstr>MAISON DES ROIS RWANDA</vt:lpstr>
      <vt:lpstr>PAINTED HOUSE OF NDEBELES</vt:lpstr>
      <vt:lpstr>SERENGUETI SERENA SAFARI LODGE TANZANIE </vt:lpstr>
      <vt:lpstr>SERENGUETI SERENA SAFARI LODGE TANZANIE</vt:lpstr>
      <vt:lpstr>TRADITIONAL ZULU HUT </vt:lpstr>
      <vt:lpstr>TRADICIONAL ZULU HUT</vt:lpstr>
      <vt:lpstr>TIMBAVATI SAFARI LODGE ZIMBABWE</vt:lpstr>
      <vt:lpstr>HUTTE DU PEUPLE CHAGA TANZANIE</vt:lpstr>
      <vt:lpstr>BASHOTO TRADITIONAL HUT </vt:lpstr>
      <vt:lpstr>HOTEL VICTORIA FALLS ZIMBABWE</vt:lpstr>
      <vt:lpstr>HUTTES COLOREES NAMIBIE </vt:lpstr>
      <vt:lpstr>HUTTE SWAZILAND</vt:lpstr>
      <vt:lpstr>MAISON NAMIBIENNE EN TOIT DE CHAUME</vt:lpstr>
      <vt:lpstr>HUTTES COLOREES NAMIBIE </vt:lpstr>
      <vt:lpstr>TRADITIONAL ZULU HUTS</vt:lpstr>
      <vt:lpstr>MERCI DE VOTRE ATTENTION !</vt:lpstr>
      <vt:lpstr>AFRIQUE MODELE</vt:lpstr>
    </vt:vector>
  </TitlesOfParts>
  <Company>NyrhuGroup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AFRIQUE MODELE</dc:title>
  <dc:creator>Utilisateur Windows</dc:creator>
  <cp:lastModifiedBy>Utilisateur Windows</cp:lastModifiedBy>
  <cp:revision>16</cp:revision>
  <dcterms:created xsi:type="dcterms:W3CDTF">2019-04-11T09:22:43Z</dcterms:created>
  <dcterms:modified xsi:type="dcterms:W3CDTF">2019-04-11T11:33:48Z</dcterms:modified>
</cp:coreProperties>
</file>