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5" r:id="rId10"/>
    <p:sldId id="277" r:id="rId11"/>
    <p:sldId id="266" r:id="rId12"/>
    <p:sldId id="267" r:id="rId13"/>
    <p:sldId id="268" r:id="rId14"/>
    <p:sldId id="278" r:id="rId15"/>
    <p:sldId id="264" r:id="rId16"/>
    <p:sldId id="269" r:id="rId17"/>
    <p:sldId id="270" r:id="rId18"/>
    <p:sldId id="271" r:id="rId19"/>
    <p:sldId id="279" r:id="rId20"/>
    <p:sldId id="272" r:id="rId21"/>
    <p:sldId id="275" r:id="rId22"/>
    <p:sldId id="273" r:id="rId23"/>
    <p:sldId id="274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7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29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1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1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92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43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A776-4741-4637-A9FC-3926E1D30F4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CDE8-BE3B-45BF-AE41-31B5FAE11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fr-FR" dirty="0" smtClean="0">
                <a:latin typeface="Eras Bold ITC" panose="020B0907030504020204" pitchFamily="34" charset="0"/>
              </a:rPr>
              <a:t>JPWG, POEMES URBAINS </a:t>
            </a:r>
            <a:br>
              <a:rPr lang="fr-FR" dirty="0" smtClean="0">
                <a:latin typeface="Eras Bold ITC" panose="020B0907030504020204" pitchFamily="34" charset="0"/>
              </a:rPr>
            </a:br>
            <a:r>
              <a:rPr lang="fr-FR" dirty="0" smtClean="0">
                <a:latin typeface="Eras Bold ITC" panose="020B0907030504020204" pitchFamily="34" charset="0"/>
              </a:rPr>
              <a:t>TOME 3</a:t>
            </a:r>
            <a:endParaRPr lang="fr-FR" dirty="0">
              <a:latin typeface="Eras Bold ITC" panose="020B0907030504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FR" sz="3200" dirty="0" smtClean="0">
                <a:latin typeface="Eras Demi ITC" panose="020B0805030504020804" pitchFamily="34" charset="0"/>
              </a:rPr>
              <a:t>Le malheur peut être un pont vers le bonheur. </a:t>
            </a:r>
            <a:endParaRPr lang="fr-FR" dirty="0">
              <a:latin typeface="Eras Demi ITC" panose="020B0805030504020804" pitchFamily="34" charset="0"/>
            </a:endParaRPr>
          </a:p>
        </p:txBody>
      </p:sp>
      <p:pic>
        <p:nvPicPr>
          <p:cNvPr id="4" name="music_3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8488"/>
      </p:ext>
    </p:extLst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>
                <a:latin typeface="Eras Bold ITC" panose="020B0907030504020204" pitchFamily="34" charset="0"/>
              </a:rPr>
              <a:t>L’ENDEUILLE</a:t>
            </a:r>
            <a:endParaRPr lang="fr-FR" dirty="0"/>
          </a:p>
        </p:txBody>
      </p:sp>
      <p:pic>
        <p:nvPicPr>
          <p:cNvPr id="4" name="Espace réservé du contenu 3" descr="NDEBELE HOUSES – paula frii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1923233"/>
            <a:ext cx="7237484" cy="47232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4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4800" dirty="0" smtClean="0">
                <a:latin typeface="Eras Bold ITC" panose="020B0907030504020204" pitchFamily="34" charset="0"/>
              </a:rPr>
              <a:t>VIDE DE VIE</a:t>
            </a:r>
            <a:endParaRPr lang="fr-FR" sz="4800" dirty="0"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5" y="1648201"/>
            <a:ext cx="5105569" cy="478418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48202"/>
            <a:ext cx="5181600" cy="49616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Âme sœur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Dont l’exil insiste tant,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De ma peine, saignent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Ces larmes qui te pleurent.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Autre moitié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De ma moitié.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Qui donc, 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T’a </a:t>
            </a:r>
            <a:r>
              <a:rPr lang="fr-FR" dirty="0" smtClean="0">
                <a:latin typeface="Eras Demi ITC" panose="020B0805030504020804" pitchFamily="34" charset="0"/>
              </a:rPr>
              <a:t>ôtée </a:t>
            </a:r>
            <a:r>
              <a:rPr lang="fr-FR" dirty="0" smtClean="0">
                <a:latin typeface="Eras Demi ITC" panose="020B0805030504020804" pitchFamily="34" charset="0"/>
              </a:rPr>
              <a:t>de mon côté ?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Derrière le miroir 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Se tait encore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Le mystère du mouroir.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Epuisante impuissance !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3308655"/>
      </p:ext>
    </p:extLst>
  </p:cSld>
  <p:clrMapOvr>
    <a:masterClrMapping/>
  </p:clrMapOvr>
  <p:transition spd="slow" advClick="0" advTm="25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9683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>
                <a:latin typeface="Eras Bold ITC" panose="020B0907030504020204" pitchFamily="34" charset="0"/>
              </a:rPr>
              <a:t>EGORGES DU FIS</a:t>
            </a:r>
            <a:endParaRPr lang="fr-FR" dirty="0"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7280"/>
            <a:ext cx="5181600" cy="534446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097281"/>
            <a:ext cx="5181600" cy="56037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Sur les corps chétifs et menus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De ces petits inconnus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Une cruauté de toute beauté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Avait servi à sévir sans faiblir.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Des sculpteurs habiles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Avaient vrillé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A habiller de stupeur 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Les traits tirés de leurs portraits.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Deux à trois entailles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Trop réussies avaient ressuscité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De leurs tombe, nombre 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De leurs entrailles.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Au plus haut de l’échelle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Les séquelles du plus osé des culots: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Sur les portes </a:t>
            </a:r>
            <a:r>
              <a:rPr lang="fr-FR" sz="6400" dirty="0" err="1" smtClean="0">
                <a:latin typeface="Eras Demi ITC" panose="020B0805030504020804" pitchFamily="34" charset="0"/>
              </a:rPr>
              <a:t>baillantes</a:t>
            </a:r>
            <a:endParaRPr lang="fr-FR" sz="6400" dirty="0" smtClean="0">
              <a:latin typeface="Eras Demi ITC" panose="020B0805030504020804" pitchFamily="34" charset="0"/>
            </a:endParaRP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De ces gorges béates,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Une pancarte bancale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Enonçait en français</a:t>
            </a:r>
          </a:p>
          <a:p>
            <a:pPr marL="0" indent="0">
              <a:buNone/>
            </a:pPr>
            <a:r>
              <a:rPr lang="fr-FR" sz="6400" dirty="0" smtClean="0">
                <a:latin typeface="Eras Demi ITC" panose="020B0805030504020804" pitchFamily="34" charset="0"/>
              </a:rPr>
              <a:t>« Voyeurisme autorisé ».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9570658"/>
      </p:ext>
    </p:extLst>
  </p:cSld>
  <p:clrMapOvr>
    <a:masterClrMapping/>
  </p:clrMapOvr>
  <p:transition spd="slow" advClick="0" advTm="35000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4997"/>
            <a:ext cx="10515600" cy="1325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>
                <a:latin typeface="Eras Bold ITC" panose="020B0907030504020204" pitchFamily="34" charset="0"/>
              </a:rPr>
              <a:t>LE FOU</a:t>
            </a:r>
            <a:endParaRPr lang="fr-FR" dirty="0"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1"/>
          <a:stretch/>
        </p:blipFill>
        <p:spPr>
          <a:xfrm>
            <a:off x="838200" y="1661850"/>
            <a:ext cx="4921155" cy="494093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61851"/>
            <a:ext cx="5181600" cy="49409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Ce regard si vide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Qui s’égare bien vite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Sur le chemin du mien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Ces mots, ces phrases qui font naufrage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Cet air, ces gestes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Qui errent au désert…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Une saison sèche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Aura eu raison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De ta raison </a:t>
            </a:r>
            <a:r>
              <a:rPr lang="fr-FR" dirty="0" smtClean="0">
                <a:latin typeface="Eras Demi ITC" panose="020B0805030504020804" pitchFamily="34" charset="0"/>
              </a:rPr>
              <a:t>verte.</a:t>
            </a:r>
            <a:endParaRPr lang="fr-FR" dirty="0" smtClean="0">
              <a:latin typeface="Eras Demi ITC" panose="020B08050305040208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La voilà sans voile,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Veine chimère derrière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Cet horizon ciel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Qui dort dehors.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9719"/>
      </p:ext>
    </p:extLst>
  </p:cSld>
  <p:clrMapOvr>
    <a:masterClrMapping/>
  </p:clrMapOvr>
  <p:transition spd="slow" advClick="0" advTm="25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>
                <a:latin typeface="Eras Bold ITC" panose="020B0907030504020204" pitchFamily="34" charset="0"/>
              </a:rPr>
              <a:t>LE FOU</a:t>
            </a:r>
            <a:endParaRPr lang="fr-FR" dirty="0"/>
          </a:p>
        </p:txBody>
      </p:sp>
      <p:pic>
        <p:nvPicPr>
          <p:cNvPr id="4" name="Espace réservé du contenu 3" descr="Esther Mahlangu | Ndebele Abstract - C000964 (2019) | Available ...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53" y="1922925"/>
            <a:ext cx="7137779" cy="479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4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4800" dirty="0" smtClean="0">
                <a:latin typeface="Eras Bold ITC" panose="020B0907030504020204" pitchFamily="34" charset="0"/>
              </a:rPr>
              <a:t>ARC EN CIEL</a:t>
            </a:r>
            <a:endParaRPr lang="fr-FR" sz="4800" dirty="0">
              <a:latin typeface="Eras Bold ITC" panose="020B0907030504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43" y="1747246"/>
            <a:ext cx="6650361" cy="5008233"/>
          </a:xfrm>
        </p:spPr>
      </p:pic>
    </p:spTree>
    <p:extLst>
      <p:ext uri="{BB962C8B-B14F-4D97-AF65-F5344CB8AC3E}">
        <p14:creationId xmlns:p14="http://schemas.microsoft.com/office/powerpoint/2010/main" val="331203321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43691"/>
            <a:ext cx="3932237" cy="1110343"/>
          </a:xfrm>
          <a:solidFill>
            <a:srgbClr val="7030A0"/>
          </a:solidFill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LES DERNIERS DAMNES</a:t>
            </a:r>
            <a:endParaRPr lang="fr-FR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28" y="518614"/>
            <a:ext cx="5935804" cy="578626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254035"/>
            <a:ext cx="3932237" cy="54602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Traqués tels ces bêtes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Chassées de chez elles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derniers </a:t>
            </a:r>
            <a:r>
              <a:rPr lang="fr-FR" dirty="0" smtClean="0">
                <a:latin typeface="Eras Demi ITC" panose="020B0805030504020804" pitchFamily="34" charset="0"/>
              </a:rPr>
              <a:t>erraient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De terriers en terriers.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Tapies dans le maquis,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sagaies de l’ennemi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avaient en ligne de </a:t>
            </a:r>
            <a:r>
              <a:rPr lang="fr-FR" dirty="0" smtClean="0">
                <a:latin typeface="Eras Demi ITC" panose="020B0805030504020804" pitchFamily="34" charset="0"/>
              </a:rPr>
              <a:t>mire</a:t>
            </a:r>
            <a:r>
              <a:rPr lang="fr-FR" dirty="0" smtClean="0">
                <a:latin typeface="Eras Demi ITC" panose="020B0805030504020804" pitchFamily="34" charset="0"/>
              </a:rPr>
              <a:t>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kalaches aux gueules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Qui crachent toutes seules.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machettes éméchées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Si friandes d’eux, ces paquets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 viande et d’os à hacher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Menu pour le menu de minuit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Mais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Que Dieu et ses Oints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Etaient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Loin de ces lieux !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Là-bas perchés tout  la haut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Sans </a:t>
            </a:r>
            <a:r>
              <a:rPr lang="fr-FR" dirty="0" smtClean="0">
                <a:latin typeface="Eras Demi ITC" panose="020B0805030504020804" pitchFamily="34" charset="0"/>
              </a:rPr>
              <a:t>péchés…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798"/>
      </p:ext>
    </p:extLst>
  </p:cSld>
  <p:clrMapOvr>
    <a:masterClrMapping/>
  </p:clrMapOvr>
  <p:transition spd="slow" advClick="0" advTm="3000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7" y="130630"/>
            <a:ext cx="3932237" cy="85679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ET NOËL SE RAPPELLE</a:t>
            </a:r>
            <a:endParaRPr lang="fr-FR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446027"/>
            <a:ext cx="6141494" cy="598824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7791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Mon quartier est pauvre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Il a des rues vêtues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 robes souillées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D’arome d’urée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Et des chiens fous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Du joug non </a:t>
            </a:r>
            <a:r>
              <a:rPr lang="fr-FR" dirty="0" err="1" smtClean="0">
                <a:latin typeface="Eras Demi ITC" panose="020B0805030504020804" pitchFamily="34" charset="0"/>
              </a:rPr>
              <a:t>faint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De douce faim. 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Mon quartier est pauvre,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Il a des eaux si usées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Qu’elles portent à la nuée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Leur haut dégoût des vieux égouts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Et des bambins enclins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 réciter à satiété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Ces psaumes qui ne les sauvent.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Mon quartier est pauvre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Des bruits émus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Des fruits très murs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Qui jaunissent de chaude pisse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Aux yeux de clochards 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Envieux du rachat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Eternel d’internet.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32321"/>
      </p:ext>
    </p:extLst>
  </p:cSld>
  <p:clrMapOvr>
    <a:masterClrMapping/>
  </p:clrMapOvr>
  <p:transition spd="slow" advClick="0" advTm="35000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027521"/>
          </a:xfrm>
          <a:solidFill>
            <a:srgbClr val="7030A0"/>
          </a:solidFill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LA LANGUE DE BOMBE</a:t>
            </a:r>
            <a:endParaRPr lang="fr-FR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>
          <a:xfrm>
            <a:off x="5377217" y="447027"/>
            <a:ext cx="6243717" cy="606314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214846"/>
            <a:ext cx="3932237" cy="548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Des cœurs battent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En chœur là-bas…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Boum, boum,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L’horloge interroge le temps-instant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Tic, tic, tic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Dans la rue </a:t>
            </a:r>
            <a:r>
              <a:rPr lang="fr-FR" dirty="0" smtClean="0">
                <a:latin typeface="Eras Demi ITC" panose="020B0805030504020804" pitchFamily="34" charset="0"/>
              </a:rPr>
              <a:t>Al</a:t>
            </a:r>
            <a:r>
              <a:rPr lang="fr-FR" dirty="0" smtClean="0">
                <a:latin typeface="Eras Demi ITC" panose="020B0805030504020804" pitchFamily="34" charset="0"/>
              </a:rPr>
              <a:t> </a:t>
            </a:r>
            <a:r>
              <a:rPr lang="fr-FR" dirty="0" smtClean="0">
                <a:latin typeface="Eras Demi ITC" panose="020B0805030504020804" pitchFamily="34" charset="0"/>
              </a:rPr>
              <a:t>Karim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Que de ruches s’animent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Ce matin où la main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D’AHMED appelle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Apocalypse à proclamer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Horreur à l’orée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Des vignes de la vie.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La bombe éclate !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Se éclats tombe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C’est l’hécatombe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tombes s’étalent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Et AHMED dit Amin !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ALLAH ou AKBAR !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12988"/>
      </p:ext>
    </p:extLst>
  </p:cSld>
  <p:clrMapOvr>
    <a:masterClrMapping/>
  </p:clrMapOvr>
  <p:transition spd="slow" advClick="0" advTm="30000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Eras Bold ITC" panose="020B0907030504020204" pitchFamily="34" charset="0"/>
              </a:rPr>
              <a:t>LA LANGUE DE BOMBE</a:t>
            </a:r>
            <a:endParaRPr lang="fr-FR" dirty="0"/>
          </a:p>
        </p:txBody>
      </p:sp>
      <p:pic>
        <p:nvPicPr>
          <p:cNvPr id="4" name="Espace réservé du contenu 3" descr="Ndebele homestead by Esther Mahlangu on artnet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90" y="2006221"/>
            <a:ext cx="659186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6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>
                <a:latin typeface="Eras Bold ITC" panose="020B0907030504020204" pitchFamily="34" charset="0"/>
              </a:rPr>
              <a:t>MORCEAU D’HORREUR</a:t>
            </a:r>
            <a:endParaRPr lang="fr-FR" dirty="0">
              <a:latin typeface="Eras Bold ITC" panose="020B0907030504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20" y="1776549"/>
            <a:ext cx="6646460" cy="4963885"/>
          </a:xfrm>
        </p:spPr>
      </p:pic>
    </p:spTree>
    <p:extLst>
      <p:ext uri="{BB962C8B-B14F-4D97-AF65-F5344CB8AC3E}">
        <p14:creationId xmlns:p14="http://schemas.microsoft.com/office/powerpoint/2010/main" val="2421504593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7" y="204716"/>
            <a:ext cx="3932237" cy="1257281"/>
          </a:xfrm>
          <a:solidFill>
            <a:srgbClr val="7030A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TERRORISTES</a:t>
            </a:r>
            <a:endParaRPr lang="fr-FR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46" y="573206"/>
            <a:ext cx="5189101" cy="596192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1460310"/>
            <a:ext cx="3932236" cy="52931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fr-FR" sz="1800" dirty="0" smtClean="0">
                <a:latin typeface="Eras Demi ITC" panose="020B0805030504020804" pitchFamily="34" charset="0"/>
              </a:rPr>
              <a:t>Voilà qu’horloge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Arrose les roses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Du temps-instants.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Qu’au pays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Où sévit la vie, 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Le miracle des cœurs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Qui battent en chœur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Refleurit.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Voilà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La rue Al Karim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Ce matin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Où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Les ruches s’animent.</a:t>
            </a:r>
          </a:p>
          <a:p>
            <a:r>
              <a:rPr lang="fr-FR" sz="1800" dirty="0" smtClean="0">
                <a:latin typeface="Eras Demi ITC" panose="020B0805030504020804" pitchFamily="34" charset="0"/>
              </a:rPr>
              <a:t>Voilà…</a:t>
            </a:r>
          </a:p>
        </p:txBody>
      </p:sp>
    </p:spTree>
    <p:extLst>
      <p:ext uri="{BB962C8B-B14F-4D97-AF65-F5344CB8AC3E}">
        <p14:creationId xmlns:p14="http://schemas.microsoft.com/office/powerpoint/2010/main" val="3987212584"/>
      </p:ext>
    </p:extLst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79848"/>
            <a:ext cx="3932237" cy="1203041"/>
          </a:xfrm>
          <a:solidFill>
            <a:srgbClr val="7030A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TERRORISTES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446872"/>
            <a:ext cx="5664270" cy="607147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282890"/>
            <a:ext cx="3932237" cy="54128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 lnSpcReduction="10000"/>
          </a:bodyPr>
          <a:lstStyle/>
          <a:p>
            <a:r>
              <a:rPr lang="fr-FR" sz="2000" dirty="0" smtClean="0">
                <a:latin typeface="Eras Demi ITC" panose="020B0805030504020804" pitchFamily="34" charset="0"/>
              </a:rPr>
              <a:t>Voila</a:t>
            </a:r>
          </a:p>
          <a:p>
            <a:r>
              <a:rPr lang="fr-FR" sz="2000" dirty="0" smtClean="0">
                <a:latin typeface="Eras Demi ITC" panose="020B0805030504020804" pitchFamily="34" charset="0"/>
              </a:rPr>
              <a:t>Tapi </a:t>
            </a:r>
            <a:r>
              <a:rPr lang="fr-FR" sz="2000" dirty="0">
                <a:latin typeface="Eras Demi ITC" panose="020B0805030504020804" pitchFamily="34" charset="0"/>
              </a:rPr>
              <a:t>en son abri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Ce machin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Qui grimace sa menace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Du comble de l’ombre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Voilà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Cette minute qui parle 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D’un bruit de pétard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Et puis ce silence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Si dense depuis…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A deux mètres d’un </a:t>
            </a:r>
            <a:r>
              <a:rPr lang="fr-FR" sz="2000" dirty="0" smtClean="0">
                <a:latin typeface="Eras Demi ITC" panose="020B0805030504020804" pitchFamily="34" charset="0"/>
              </a:rPr>
              <a:t>Décor,</a:t>
            </a:r>
            <a:endParaRPr lang="fr-FR" sz="2000" dirty="0">
              <a:latin typeface="Eras Demi ITC" panose="020B0805030504020804" pitchFamily="34" charset="0"/>
            </a:endParaRPr>
          </a:p>
          <a:p>
            <a:r>
              <a:rPr lang="fr-FR" sz="2000" dirty="0">
                <a:latin typeface="Eras Demi ITC" panose="020B0805030504020804" pitchFamily="34" charset="0"/>
              </a:rPr>
              <a:t>Il n’y a plus que cette pluie 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De miettes de corps </a:t>
            </a:r>
          </a:p>
          <a:p>
            <a:r>
              <a:rPr lang="fr-FR" sz="2000" dirty="0">
                <a:latin typeface="Eras Demi ITC" panose="020B0805030504020804" pitchFamily="34" charset="0"/>
              </a:rPr>
              <a:t>Qui tombent, qui tombent en trombe…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352059"/>
      </p:ext>
    </p:extLst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5623" y="2298020"/>
            <a:ext cx="9144000" cy="2387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fr-FR" dirty="0" smtClean="0">
                <a:latin typeface="Eras Bold ITC" panose="020B0907030504020204" pitchFamily="34" charset="0"/>
              </a:rPr>
              <a:t>MERCI DE VOTRE AIMABLE ATTENTION !</a:t>
            </a:r>
            <a:endParaRPr lang="fr-FR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2875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788" y="4825218"/>
            <a:ext cx="122816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VOLUME 4 DE CE RECUEIL DE POÊMES A VENIR…</a:t>
            </a:r>
            <a:endParaRPr lang="fr-FR" dirty="0">
              <a:solidFill>
                <a:schemeClr val="bg1">
                  <a:lumMod val="9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99604"/>
            <a:ext cx="3932237" cy="38115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FR" dirty="0" smtClean="0">
                <a:latin typeface="Eras Demi ITC" panose="020B0805030504020804" pitchFamily="34" charset="0"/>
              </a:rPr>
              <a:t>Te préoccuper de ton sort après la mort est aussi absurde que de te t’interroger sur ce que devient ton point en ouvrant la main.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Pensée bouddhiste</a:t>
            </a:r>
          </a:p>
          <a:p>
            <a:endParaRPr lang="fr-FR" dirty="0">
              <a:latin typeface="Eras Demi ITC" panose="020B0805030504020804" pitchFamily="34" charset="0"/>
            </a:endParaRPr>
          </a:p>
          <a:p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sz="2800" dirty="0" smtClean="0">
                <a:latin typeface="Eras Bold ITC" panose="020B0907030504020204" pitchFamily="34" charset="0"/>
              </a:rPr>
              <a:t>JPWG</a:t>
            </a:r>
            <a:endParaRPr lang="fr-FR" sz="2800" dirty="0"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>
          <a:xfrm rot="5400000">
            <a:off x="4971563" y="839081"/>
            <a:ext cx="6629873" cy="514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5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7" y="143691"/>
            <a:ext cx="3932237" cy="1600200"/>
          </a:xfrm>
          <a:solidFill>
            <a:srgbClr val="7030A0"/>
          </a:solidFill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MORCEAU D’HORREUR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743891"/>
            <a:ext cx="3932237" cy="49573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La hache sanglante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Cingla sans hâte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 vide rendu livide,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Puis frappa </a:t>
            </a:r>
            <a:r>
              <a:rPr lang="fr-FR" smtClean="0">
                <a:latin typeface="Eras Demi ITC" panose="020B0805030504020804" pitchFamily="34" charset="0"/>
              </a:rPr>
              <a:t>avec </a:t>
            </a:r>
            <a:r>
              <a:rPr lang="fr-FR" smtClean="0">
                <a:latin typeface="Eras Demi ITC" panose="020B0805030504020804" pitchFamily="34" charset="0"/>
              </a:rPr>
              <a:t>fracas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L’écorce des corps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Offerts à l’enfer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Des loups.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Telle Fontaine en eau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La sève suinta des os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Ahuri par la furie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Subite de ses vigiles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Dont les chants chorales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Des victimes 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Encourageaient </a:t>
            </a:r>
            <a:r>
              <a:rPr lang="fr-FR" dirty="0" smtClean="0">
                <a:latin typeface="Eras Demi ITC" panose="020B0805030504020804" pitchFamily="34" charset="0"/>
              </a:rPr>
              <a:t>tant 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La vindicte.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53" y="696035"/>
            <a:ext cx="5606924" cy="5595776"/>
          </a:xfrm>
        </p:spPr>
      </p:pic>
    </p:spTree>
    <p:extLst>
      <p:ext uri="{BB962C8B-B14F-4D97-AF65-F5344CB8AC3E}">
        <p14:creationId xmlns:p14="http://schemas.microsoft.com/office/powerpoint/2010/main" val="2140291782"/>
      </p:ext>
    </p:extLst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ET LA MUSIQUE RUGIT</a:t>
            </a:r>
            <a:endParaRPr lang="fr-FR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47" y="1009935"/>
            <a:ext cx="5874958" cy="548484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830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Les pierres sentaient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La peur </a:t>
            </a:r>
            <a:r>
              <a:rPr lang="fr-FR" dirty="0" smtClean="0">
                <a:latin typeface="Eras Demi ITC" panose="020B0805030504020804" pitchFamily="34" charset="0"/>
              </a:rPr>
              <a:t>hanter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Les âmes des hommes.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Troublées, elles écoutaient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Cette violence si douée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Qui jouait du violon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Faisant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Hululer des </a:t>
            </a:r>
            <a:r>
              <a:rPr lang="fr-FR" dirty="0" smtClean="0">
                <a:latin typeface="Eras Demi ITC" panose="020B0805030504020804" pitchFamily="34" charset="0"/>
              </a:rPr>
              <a:t>suppliciés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A regard de proie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Si bavards </a:t>
            </a:r>
            <a:r>
              <a:rPr lang="fr-FR" dirty="0" smtClean="0">
                <a:latin typeface="Eras Demi ITC" panose="020B0805030504020804" pitchFamily="34" charset="0"/>
              </a:rPr>
              <a:t>d’effroi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Faisant 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Danser le danger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Au rythme macabre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Des mille massacres.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68889"/>
      </p:ext>
    </p:extLst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 L’OMBRE DE L’OMBRE</a:t>
            </a:r>
            <a:endParaRPr lang="fr-FR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0" y="941696"/>
            <a:ext cx="5954644" cy="544506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569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Eras Demi ITC" panose="020B0805030504020804" pitchFamily="34" charset="0"/>
              </a:rPr>
              <a:t>Des cieux soudains </a:t>
            </a:r>
            <a:r>
              <a:rPr lang="fr-FR" dirty="0" smtClean="0">
                <a:latin typeface="Eras Demi ITC" panose="020B0805030504020804" pitchFamily="34" charset="0"/>
              </a:rPr>
              <a:t>silencieux,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Des corbeaux fixaient gravement </a:t>
            </a:r>
          </a:p>
          <a:p>
            <a:r>
              <a:rPr lang="fr-FR" dirty="0">
                <a:latin typeface="Eras Demi ITC" panose="020B0805030504020804" pitchFamily="34" charset="0"/>
              </a:rPr>
              <a:t>C</a:t>
            </a:r>
            <a:r>
              <a:rPr lang="fr-FR" dirty="0" smtClean="0">
                <a:latin typeface="Eras Demi ITC" panose="020B0805030504020804" pitchFamily="34" charset="0"/>
              </a:rPr>
              <a:t>es couteaux hissés crânement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Hors des </a:t>
            </a:r>
            <a:r>
              <a:rPr lang="fr-FR" dirty="0" smtClean="0">
                <a:latin typeface="Eras Demi ITC" panose="020B0805030504020804" pitchFamily="34" charset="0"/>
              </a:rPr>
              <a:t>fourreaux, </a:t>
            </a:r>
            <a:endParaRPr lang="fr-FR" dirty="0" smtClean="0">
              <a:latin typeface="Eras Demi ITC" panose="020B0805030504020804" pitchFamily="34" charset="0"/>
            </a:endParaRPr>
          </a:p>
          <a:p>
            <a:r>
              <a:rPr lang="fr-FR" dirty="0" smtClean="0">
                <a:latin typeface="Eras Demi ITC" panose="020B0805030504020804" pitchFamily="34" charset="0"/>
              </a:rPr>
              <a:t>Ces armes écœurées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D’égorger des âmes.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 courroux accroché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Au visage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bourreaux approchaient 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 village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Par dizaine, ils scandaient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Leurs disettes de sang frais.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Tout à </a:t>
            </a:r>
            <a:r>
              <a:rPr lang="fr-FR" dirty="0" smtClean="0">
                <a:latin typeface="Eras Demi ITC" panose="020B0805030504020804" pitchFamily="34" charset="0"/>
              </a:rPr>
              <a:t>l’heure</a:t>
            </a:r>
            <a:r>
              <a:rPr lang="fr-FR" dirty="0" smtClean="0">
                <a:latin typeface="Eras Demi ITC" panose="020B0805030504020804" pitchFamily="34" charset="0"/>
              </a:rPr>
              <a:t>, la douleur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Fondrait sur la contrée,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Les mains sales iraient</a:t>
            </a:r>
          </a:p>
          <a:p>
            <a:r>
              <a:rPr lang="fr-FR" dirty="0" smtClean="0">
                <a:latin typeface="Eras Demi ITC" panose="020B0805030504020804" pitchFamily="34" charset="0"/>
              </a:rPr>
              <a:t>Au massacre de </a:t>
            </a:r>
            <a:r>
              <a:rPr lang="fr-FR" dirty="0" smtClean="0">
                <a:latin typeface="Eras Demi ITC" panose="020B0805030504020804" pitchFamily="34" charset="0"/>
              </a:rPr>
              <a:t>l’ivrai</a:t>
            </a:r>
            <a:r>
              <a:rPr lang="fr-FR" dirty="0">
                <a:latin typeface="Eras Demi ITC" panose="020B0805030504020804" pitchFamily="34" charset="0"/>
              </a:rPr>
              <a:t>e</a:t>
            </a:r>
            <a:r>
              <a:rPr lang="fr-FR" dirty="0" smtClean="0">
                <a:latin typeface="Eras Demi ITC" panose="020B0805030504020804" pitchFamily="34" charset="0"/>
              </a:rPr>
              <a:t>.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32480"/>
      </p:ext>
    </p:extLst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Eras Bold ITC" panose="020B0907030504020204" pitchFamily="34" charset="0"/>
              </a:rPr>
              <a:t>A L’OMBRE DE L’OMBRE</a:t>
            </a:r>
            <a:endParaRPr lang="fr-FR" dirty="0"/>
          </a:p>
        </p:txBody>
      </p:sp>
      <p:pic>
        <p:nvPicPr>
          <p:cNvPr id="4" name="Espace réservé du contenu 3" descr="An untiled work by Esther Mahlangu, whose dazzling geometric ...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14" y="1772575"/>
            <a:ext cx="6692333" cy="501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7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87326"/>
            <a:ext cx="3932237" cy="805452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CONDAMNEE A MORT</a:t>
            </a:r>
            <a:endParaRPr lang="fr-FR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02" y="685737"/>
            <a:ext cx="5769298" cy="599887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992778"/>
            <a:ext cx="3932237" cy="58652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fr-FR" sz="1100" dirty="0" smtClean="0">
                <a:latin typeface="Eras Demi ITC" panose="020B0805030504020804" pitchFamily="34" charset="0"/>
              </a:rPr>
              <a:t>Les serrures de ma cellule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Aboyèrent de bonne heure.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Sans trembler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Ma tête troublée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Contemplait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La terre tourner.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Une soutane omble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M’</a:t>
            </a:r>
            <a:r>
              <a:rPr lang="fr-FR" sz="1100" dirty="0" err="1" smtClean="0">
                <a:latin typeface="Eras Demi ITC" panose="020B0805030504020804" pitchFamily="34" charset="0"/>
              </a:rPr>
              <a:t>ota</a:t>
            </a:r>
            <a:r>
              <a:rPr lang="fr-FR" sz="1100" dirty="0" smtClean="0">
                <a:latin typeface="Eras Demi ITC" panose="020B0805030504020804" pitchFamily="34" charset="0"/>
              </a:rPr>
              <a:t> du nombre 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Des pêcheurs de péchés.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Au centre de l’enceinte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Un fauteuil en faction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Attendait d’appliquer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Sa sanction aux </a:t>
            </a:r>
            <a:r>
              <a:rPr lang="fr-FR" sz="1100" dirty="0" smtClean="0">
                <a:latin typeface="Eras Demi ITC" panose="020B0805030504020804" pitchFamily="34" charset="0"/>
              </a:rPr>
              <a:t>fauteurs.</a:t>
            </a:r>
            <a:endParaRPr lang="fr-FR" sz="1100" dirty="0" smtClean="0">
              <a:latin typeface="Eras Demi ITC" panose="020B0805030504020804" pitchFamily="34" charset="0"/>
            </a:endParaRPr>
          </a:p>
          <a:p>
            <a:r>
              <a:rPr lang="fr-FR" sz="1100" dirty="0" smtClean="0">
                <a:latin typeface="Eras Demi ITC" panose="020B0805030504020804" pitchFamily="34" charset="0"/>
              </a:rPr>
              <a:t>Attachés au </a:t>
            </a:r>
            <a:r>
              <a:rPr lang="fr-FR" sz="1100" dirty="0" smtClean="0">
                <a:latin typeface="Eras Demi ITC" panose="020B0805030504020804" pitchFamily="34" charset="0"/>
              </a:rPr>
              <a:t>piquet,</a:t>
            </a:r>
            <a:endParaRPr lang="fr-FR" sz="1100" dirty="0" smtClean="0">
              <a:latin typeface="Eras Demi ITC" panose="020B0805030504020804" pitchFamily="34" charset="0"/>
            </a:endParaRPr>
          </a:p>
          <a:p>
            <a:r>
              <a:rPr lang="fr-FR" sz="1100" dirty="0" smtClean="0">
                <a:latin typeface="Eras Demi ITC" panose="020B0805030504020804" pitchFamily="34" charset="0"/>
              </a:rPr>
              <a:t>Deux mille volts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Parleraient de vive voix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Aux parias.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Ma sentence déjà consentante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Eternua une fois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Puis s’éternisa au soir</a:t>
            </a:r>
          </a:p>
          <a:p>
            <a:r>
              <a:rPr lang="fr-FR" sz="1100" dirty="0" smtClean="0">
                <a:latin typeface="Eras Demi ITC" panose="020B0805030504020804" pitchFamily="34" charset="0"/>
              </a:rPr>
              <a:t>J’étais mort d’une belle mort.</a:t>
            </a: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41538800"/>
      </p:ext>
    </p:extLst>
  </p:cSld>
  <p:clrMapOvr>
    <a:masterClrMapping/>
  </p:clrMapOvr>
  <p:transition spd="slow" advClick="0" advTm="35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4800" dirty="0" smtClean="0">
                <a:latin typeface="Eras Bold ITC" panose="020B0907030504020204" pitchFamily="34" charset="0"/>
              </a:rPr>
              <a:t>RAYON DE SOLEIL</a:t>
            </a:r>
            <a:endParaRPr lang="fr-FR" sz="4800" dirty="0">
              <a:latin typeface="Eras Bold ITC" panose="020B0907030504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1" y="1760309"/>
            <a:ext cx="5617029" cy="4992915"/>
          </a:xfrm>
        </p:spPr>
      </p:pic>
    </p:spTree>
    <p:extLst>
      <p:ext uri="{BB962C8B-B14F-4D97-AF65-F5344CB8AC3E}">
        <p14:creationId xmlns:p14="http://schemas.microsoft.com/office/powerpoint/2010/main" val="1790803307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4800" dirty="0" smtClean="0">
                <a:latin typeface="Eras Bold ITC" panose="020B0907030504020204" pitchFamily="34" charset="0"/>
              </a:rPr>
              <a:t>L’ENDEUILLE</a:t>
            </a:r>
            <a:endParaRPr lang="fr-FR" sz="4800" dirty="0"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7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Tu es partie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Si vite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Qu’il y a partout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Ce vide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Muet à me remuer.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Le vent de la mort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A soufflé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Le temps pour l’amour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De souffrir.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Alors seulement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Se taisent mes je t’aime</a:t>
            </a:r>
          </a:p>
          <a:p>
            <a:pPr marL="0" indent="0">
              <a:buNone/>
            </a:pPr>
            <a:r>
              <a:rPr lang="fr-FR" dirty="0" smtClean="0">
                <a:latin typeface="Eras Demi ITC" panose="020B0805030504020804" pitchFamily="34" charset="0"/>
              </a:rPr>
              <a:t>A l’heure du silence.</a:t>
            </a:r>
          </a:p>
        </p:txBody>
      </p:sp>
    </p:spTree>
    <p:extLst>
      <p:ext uri="{BB962C8B-B14F-4D97-AF65-F5344CB8AC3E}">
        <p14:creationId xmlns:p14="http://schemas.microsoft.com/office/powerpoint/2010/main" val="508213083"/>
      </p:ext>
    </p:extLst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927</Words>
  <Application>Microsoft Office PowerPoint</Application>
  <PresentationFormat>Grand écran</PresentationFormat>
  <Paragraphs>238</Paragraphs>
  <Slides>23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Eras Bold ITC</vt:lpstr>
      <vt:lpstr>Eras Demi ITC</vt:lpstr>
      <vt:lpstr>Thème Office</vt:lpstr>
      <vt:lpstr>JPWG, POEMES URBAINS  TOME 3</vt:lpstr>
      <vt:lpstr>MORCEAU D’HORREUR</vt:lpstr>
      <vt:lpstr>MORCEAU D’HORREUR</vt:lpstr>
      <vt:lpstr>ET LA MUSIQUE RUGIT</vt:lpstr>
      <vt:lpstr>A L’OMBRE DE L’OMBRE</vt:lpstr>
      <vt:lpstr>A L’OMBRE DE L’OMBRE</vt:lpstr>
      <vt:lpstr>CONDAMNEE A MORT</vt:lpstr>
      <vt:lpstr>RAYON DE SOLEIL</vt:lpstr>
      <vt:lpstr>L’ENDEUILLE</vt:lpstr>
      <vt:lpstr>L’ENDEUILLE</vt:lpstr>
      <vt:lpstr>VIDE DE VIE</vt:lpstr>
      <vt:lpstr>EGORGES DU FIS</vt:lpstr>
      <vt:lpstr>LE FOU</vt:lpstr>
      <vt:lpstr>LE FOU</vt:lpstr>
      <vt:lpstr>ARC EN CIEL</vt:lpstr>
      <vt:lpstr>LES DERNIERS DAMNES</vt:lpstr>
      <vt:lpstr>ET NOËL SE RAPPELLE</vt:lpstr>
      <vt:lpstr>LA LANGUE DE BOMBE</vt:lpstr>
      <vt:lpstr>LA LANGUE DE BOMBE</vt:lpstr>
      <vt:lpstr>TERRORISTES</vt:lpstr>
      <vt:lpstr>TERRORISTES</vt:lpstr>
      <vt:lpstr>MERCI DE VOTRE AIMABLE ATTENTION !</vt:lpstr>
      <vt:lpstr>VOLUME 4 DE CE RECUEIL DE POÊMES A VENIR…</vt:lpstr>
    </vt:vector>
  </TitlesOfParts>
  <Company>NyrhuGroup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JPWG, POEMES URBAINS  TOME 3</dc:title>
  <dc:creator>Utilisateur Windows</dc:creator>
  <cp:lastModifiedBy>Utilisateur Windows</cp:lastModifiedBy>
  <cp:revision>66</cp:revision>
  <dcterms:created xsi:type="dcterms:W3CDTF">2020-04-29T14:17:02Z</dcterms:created>
  <dcterms:modified xsi:type="dcterms:W3CDTF">2020-04-29T19:14:43Z</dcterms:modified>
</cp:coreProperties>
</file>