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3" r:id="rId2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D3E0715C-B8E1-4906-B67E-396F6FA5B1E0}" type="datetimeFigureOut">
              <a:rPr lang="fr-FR" smtClean="0"/>
              <a:t>06/04/2020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08ED0C2-0FF2-4EC4-8361-632B22B65CD4}" type="slidenum">
              <a:rPr lang="fr-FR" smtClean="0"/>
              <a:t>‹N°›</a:t>
            </a:fld>
            <a:endParaRPr lang="fr-FR"/>
          </a:p>
        </p:txBody>
      </p:sp>
    </p:spTree>
    <p:extLst>
      <p:ext uri="{BB962C8B-B14F-4D97-AF65-F5344CB8AC3E}">
        <p14:creationId xmlns:p14="http://schemas.microsoft.com/office/powerpoint/2010/main" val="379189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3E0715C-B8E1-4906-B67E-396F6FA5B1E0}" type="datetimeFigureOut">
              <a:rPr lang="fr-FR" smtClean="0"/>
              <a:t>06/04/2020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08ED0C2-0FF2-4EC4-8361-632B22B65CD4}" type="slidenum">
              <a:rPr lang="fr-FR" smtClean="0"/>
              <a:t>‹N°›</a:t>
            </a:fld>
            <a:endParaRPr lang="fr-FR"/>
          </a:p>
        </p:txBody>
      </p:sp>
    </p:spTree>
    <p:extLst>
      <p:ext uri="{BB962C8B-B14F-4D97-AF65-F5344CB8AC3E}">
        <p14:creationId xmlns:p14="http://schemas.microsoft.com/office/powerpoint/2010/main" val="1072202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3E0715C-B8E1-4906-B67E-396F6FA5B1E0}" type="datetimeFigureOut">
              <a:rPr lang="fr-FR" smtClean="0"/>
              <a:t>06/04/2020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08ED0C2-0FF2-4EC4-8361-632B22B65CD4}" type="slidenum">
              <a:rPr lang="fr-FR" smtClean="0"/>
              <a:t>‹N°›</a:t>
            </a:fld>
            <a:endParaRPr lang="fr-FR"/>
          </a:p>
        </p:txBody>
      </p:sp>
    </p:spTree>
    <p:extLst>
      <p:ext uri="{BB962C8B-B14F-4D97-AF65-F5344CB8AC3E}">
        <p14:creationId xmlns:p14="http://schemas.microsoft.com/office/powerpoint/2010/main" val="2782521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3E0715C-B8E1-4906-B67E-396F6FA5B1E0}" type="datetimeFigureOut">
              <a:rPr lang="fr-FR" smtClean="0"/>
              <a:t>06/04/2020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08ED0C2-0FF2-4EC4-8361-632B22B65CD4}" type="slidenum">
              <a:rPr lang="fr-FR" smtClean="0"/>
              <a:t>‹N°›</a:t>
            </a:fld>
            <a:endParaRPr lang="fr-FR"/>
          </a:p>
        </p:txBody>
      </p:sp>
    </p:spTree>
    <p:extLst>
      <p:ext uri="{BB962C8B-B14F-4D97-AF65-F5344CB8AC3E}">
        <p14:creationId xmlns:p14="http://schemas.microsoft.com/office/powerpoint/2010/main" val="964203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D3E0715C-B8E1-4906-B67E-396F6FA5B1E0}" type="datetimeFigureOut">
              <a:rPr lang="fr-FR" smtClean="0"/>
              <a:t>06/04/2020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08ED0C2-0FF2-4EC4-8361-632B22B65CD4}" type="slidenum">
              <a:rPr lang="fr-FR" smtClean="0"/>
              <a:t>‹N°›</a:t>
            </a:fld>
            <a:endParaRPr lang="fr-FR"/>
          </a:p>
        </p:txBody>
      </p:sp>
    </p:spTree>
    <p:extLst>
      <p:ext uri="{BB962C8B-B14F-4D97-AF65-F5344CB8AC3E}">
        <p14:creationId xmlns:p14="http://schemas.microsoft.com/office/powerpoint/2010/main" val="1064674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D3E0715C-B8E1-4906-B67E-396F6FA5B1E0}" type="datetimeFigureOut">
              <a:rPr lang="fr-FR" smtClean="0"/>
              <a:t>06/04/2020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08ED0C2-0FF2-4EC4-8361-632B22B65CD4}" type="slidenum">
              <a:rPr lang="fr-FR" smtClean="0"/>
              <a:t>‹N°›</a:t>
            </a:fld>
            <a:endParaRPr lang="fr-FR"/>
          </a:p>
        </p:txBody>
      </p:sp>
    </p:spTree>
    <p:extLst>
      <p:ext uri="{BB962C8B-B14F-4D97-AF65-F5344CB8AC3E}">
        <p14:creationId xmlns:p14="http://schemas.microsoft.com/office/powerpoint/2010/main" val="817103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D3E0715C-B8E1-4906-B67E-396F6FA5B1E0}" type="datetimeFigureOut">
              <a:rPr lang="fr-FR" smtClean="0"/>
              <a:t>06/04/2020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08ED0C2-0FF2-4EC4-8361-632B22B65CD4}" type="slidenum">
              <a:rPr lang="fr-FR" smtClean="0"/>
              <a:t>‹N°›</a:t>
            </a:fld>
            <a:endParaRPr lang="fr-FR"/>
          </a:p>
        </p:txBody>
      </p:sp>
    </p:spTree>
    <p:extLst>
      <p:ext uri="{BB962C8B-B14F-4D97-AF65-F5344CB8AC3E}">
        <p14:creationId xmlns:p14="http://schemas.microsoft.com/office/powerpoint/2010/main" val="79721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D3E0715C-B8E1-4906-B67E-396F6FA5B1E0}" type="datetimeFigureOut">
              <a:rPr lang="fr-FR" smtClean="0"/>
              <a:t>06/04/2020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08ED0C2-0FF2-4EC4-8361-632B22B65CD4}" type="slidenum">
              <a:rPr lang="fr-FR" smtClean="0"/>
              <a:t>‹N°›</a:t>
            </a:fld>
            <a:endParaRPr lang="fr-FR"/>
          </a:p>
        </p:txBody>
      </p:sp>
    </p:spTree>
    <p:extLst>
      <p:ext uri="{BB962C8B-B14F-4D97-AF65-F5344CB8AC3E}">
        <p14:creationId xmlns:p14="http://schemas.microsoft.com/office/powerpoint/2010/main" val="2643600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3E0715C-B8E1-4906-B67E-396F6FA5B1E0}" type="datetimeFigureOut">
              <a:rPr lang="fr-FR" smtClean="0"/>
              <a:t>06/04/2020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08ED0C2-0FF2-4EC4-8361-632B22B65CD4}" type="slidenum">
              <a:rPr lang="fr-FR" smtClean="0"/>
              <a:t>‹N°›</a:t>
            </a:fld>
            <a:endParaRPr lang="fr-FR"/>
          </a:p>
        </p:txBody>
      </p:sp>
    </p:spTree>
    <p:extLst>
      <p:ext uri="{BB962C8B-B14F-4D97-AF65-F5344CB8AC3E}">
        <p14:creationId xmlns:p14="http://schemas.microsoft.com/office/powerpoint/2010/main" val="3656479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D3E0715C-B8E1-4906-B67E-396F6FA5B1E0}" type="datetimeFigureOut">
              <a:rPr lang="fr-FR" smtClean="0"/>
              <a:t>06/04/2020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08ED0C2-0FF2-4EC4-8361-632B22B65CD4}" type="slidenum">
              <a:rPr lang="fr-FR" smtClean="0"/>
              <a:t>‹N°›</a:t>
            </a:fld>
            <a:endParaRPr lang="fr-FR"/>
          </a:p>
        </p:txBody>
      </p:sp>
    </p:spTree>
    <p:extLst>
      <p:ext uri="{BB962C8B-B14F-4D97-AF65-F5344CB8AC3E}">
        <p14:creationId xmlns:p14="http://schemas.microsoft.com/office/powerpoint/2010/main" val="2151710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D3E0715C-B8E1-4906-B67E-396F6FA5B1E0}" type="datetimeFigureOut">
              <a:rPr lang="fr-FR" smtClean="0"/>
              <a:t>06/04/2020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08ED0C2-0FF2-4EC4-8361-632B22B65CD4}" type="slidenum">
              <a:rPr lang="fr-FR" smtClean="0"/>
              <a:t>‹N°›</a:t>
            </a:fld>
            <a:endParaRPr lang="fr-FR"/>
          </a:p>
        </p:txBody>
      </p:sp>
    </p:spTree>
    <p:extLst>
      <p:ext uri="{BB962C8B-B14F-4D97-AF65-F5344CB8AC3E}">
        <p14:creationId xmlns:p14="http://schemas.microsoft.com/office/powerpoint/2010/main" val="2679484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E0715C-B8E1-4906-B67E-396F6FA5B1E0}" type="datetimeFigureOut">
              <a:rPr lang="fr-FR" smtClean="0"/>
              <a:t>06/04/2020</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8ED0C2-0FF2-4EC4-8361-632B22B65CD4}" type="slidenum">
              <a:rPr lang="fr-FR" smtClean="0"/>
              <a:t>‹N°›</a:t>
            </a:fld>
            <a:endParaRPr lang="fr-FR"/>
          </a:p>
        </p:txBody>
      </p:sp>
    </p:spTree>
    <p:extLst>
      <p:ext uri="{BB962C8B-B14F-4D97-AF65-F5344CB8AC3E}">
        <p14:creationId xmlns:p14="http://schemas.microsoft.com/office/powerpoint/2010/main" val="2274323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fr-FR" sz="4800" b="1" dirty="0">
                <a:latin typeface="Eras Bold ITC" panose="020B0907030504020204" pitchFamily="34" charset="0"/>
              </a:rPr>
              <a:t>JPWG POEMES </a:t>
            </a:r>
            <a:r>
              <a:rPr lang="fr-FR" sz="4800" b="1" dirty="0" smtClean="0">
                <a:latin typeface="Eras Bold ITC" panose="020B0907030504020204" pitchFamily="34" charset="0"/>
              </a:rPr>
              <a:t>URBAINS</a:t>
            </a:r>
            <a:r>
              <a:rPr lang="fr-FR" sz="4800" b="1" smtClean="0">
                <a:latin typeface="Eras Bold ITC" panose="020B0907030504020204" pitchFamily="34" charset="0"/>
              </a:rPr>
              <a:t/>
            </a:r>
            <a:br>
              <a:rPr lang="fr-FR" sz="4800" b="1" smtClean="0">
                <a:latin typeface="Eras Bold ITC" panose="020B0907030504020204" pitchFamily="34" charset="0"/>
              </a:rPr>
            </a:br>
            <a:r>
              <a:rPr lang="fr-FR" sz="4800" b="1" smtClean="0">
                <a:latin typeface="Eras Bold ITC" panose="020B0907030504020204" pitchFamily="34" charset="0"/>
              </a:rPr>
              <a:t>Volume 1</a:t>
            </a:r>
            <a:r>
              <a:rPr lang="fr-FR" sz="4800" dirty="0">
                <a:latin typeface="Eras Bold ITC" panose="020B0907030504020204" pitchFamily="34" charset="0"/>
              </a:rPr>
              <a:t/>
            </a:r>
            <a:br>
              <a:rPr lang="fr-FR" sz="4800" dirty="0">
                <a:latin typeface="Eras Bold ITC" panose="020B0907030504020204" pitchFamily="34" charset="0"/>
              </a:rPr>
            </a:br>
            <a:endParaRPr lang="fr-FR" sz="4800" dirty="0">
              <a:latin typeface="Eras Bold ITC" panose="020B0907030504020204" pitchFamily="34" charset="0"/>
            </a:endParaRPr>
          </a:p>
        </p:txBody>
      </p:sp>
      <p:sp>
        <p:nvSpPr>
          <p:cNvPr id="3" name="Sous-titre 2"/>
          <p:cNvSpPr>
            <a:spLocks noGrp="1"/>
          </p:cNvSpPr>
          <p:nvPr>
            <p:ph type="subTitle" idx="1"/>
          </p:nvPr>
        </p:nvSpPr>
        <p:spPr/>
        <p:style>
          <a:lnRef idx="3">
            <a:schemeClr val="lt1"/>
          </a:lnRef>
          <a:fillRef idx="1">
            <a:schemeClr val="accent2"/>
          </a:fillRef>
          <a:effectRef idx="1">
            <a:schemeClr val="accent2"/>
          </a:effectRef>
          <a:fontRef idx="minor">
            <a:schemeClr val="lt1"/>
          </a:fontRef>
        </p:style>
        <p:txBody>
          <a:bodyPr anchor="ctr">
            <a:normAutofit/>
          </a:bodyPr>
          <a:lstStyle/>
          <a:p>
            <a:r>
              <a:rPr lang="fr-FR" sz="2000" dirty="0" smtClean="0">
                <a:latin typeface="Eras Demi ITC" panose="020B0805030504020804" pitchFamily="34" charset="0"/>
              </a:rPr>
              <a:t>Il ne faut pas lier un navire à une seule ancre, ni une vie à un seul espoir.</a:t>
            </a:r>
          </a:p>
          <a:p>
            <a:r>
              <a:rPr lang="fr-FR" sz="2000" dirty="0" smtClean="0">
                <a:latin typeface="Eras Demi ITC" panose="020B0805030504020804" pitchFamily="34" charset="0"/>
              </a:rPr>
              <a:t>Epictète</a:t>
            </a:r>
            <a:endParaRPr lang="fr-FR" sz="2000" dirty="0">
              <a:latin typeface="Eras Demi ITC" panose="020B0805030504020804" pitchFamily="34" charset="0"/>
            </a:endParaRPr>
          </a:p>
        </p:txBody>
      </p:sp>
      <p:pic>
        <p:nvPicPr>
          <p:cNvPr id="4" name="Enya - Only Time (Official Music Vide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19618568"/>
      </p:ext>
    </p:extLst>
  </p:cSld>
  <p:clrMapOvr>
    <a:masterClrMapping/>
  </p:clrMapOvr>
  <p:transition spd="slow" advClick="0" advTm="5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9697" numSld="999" showWhenStopped="0">
                <p:cTn id="7" repeatCount="indefinite" fill="remove"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solidFill>
            <a:srgbClr val="7030A0"/>
          </a:solidFill>
        </p:spPr>
        <p:txBody>
          <a:bodyPr/>
          <a:lstStyle/>
          <a:p>
            <a:pPr algn="ctr"/>
            <a:r>
              <a:rPr lang="fr-FR" b="1" dirty="0">
                <a:solidFill>
                  <a:schemeClr val="bg1">
                    <a:lumMod val="95000"/>
                  </a:schemeClr>
                </a:solidFill>
                <a:latin typeface="Eras Bold ITC" panose="020B0907030504020204" pitchFamily="34" charset="0"/>
              </a:rPr>
              <a:t>NOBLE SUICIDE</a:t>
            </a:r>
            <a:r>
              <a:rPr lang="fr-FR" dirty="0"/>
              <a:t/>
            </a:r>
            <a:br>
              <a:rPr lang="fr-FR" dirty="0"/>
            </a:br>
            <a:endParaRPr lang="fr-FR" dirty="0"/>
          </a:p>
        </p:txBody>
      </p:sp>
      <p:sp>
        <p:nvSpPr>
          <p:cNvPr id="4" name="Espace réservé du texte 3"/>
          <p:cNvSpPr>
            <a:spLocks noGrp="1"/>
          </p:cNvSpPr>
          <p:nvPr>
            <p:ph type="body" sz="half" idx="2"/>
          </p:nvPr>
        </p:nvSpPr>
        <p:spPr>
          <a:xfrm>
            <a:off x="839788" y="2096589"/>
            <a:ext cx="3932237" cy="3811588"/>
          </a:xfrm>
        </p:spPr>
        <p:style>
          <a:lnRef idx="1">
            <a:schemeClr val="accent6"/>
          </a:lnRef>
          <a:fillRef idx="2">
            <a:schemeClr val="accent6"/>
          </a:fillRef>
          <a:effectRef idx="1">
            <a:schemeClr val="accent6"/>
          </a:effectRef>
          <a:fontRef idx="minor">
            <a:schemeClr val="dk1"/>
          </a:fontRef>
        </p:style>
        <p:txBody>
          <a:bodyPr>
            <a:normAutofit fontScale="92500" lnSpcReduction="10000"/>
          </a:bodyPr>
          <a:lstStyle/>
          <a:p>
            <a:r>
              <a:rPr lang="fr-FR" dirty="0">
                <a:latin typeface="Eras Demi ITC" panose="020B0805030504020804" pitchFamily="34" charset="0"/>
              </a:rPr>
              <a:t>A l’âge de vivre</a:t>
            </a:r>
          </a:p>
          <a:p>
            <a:r>
              <a:rPr lang="fr-FR" dirty="0" err="1">
                <a:latin typeface="Eras Demi ITC" panose="020B0805030504020804" pitchFamily="34" charset="0"/>
              </a:rPr>
              <a:t>Hara</a:t>
            </a:r>
            <a:r>
              <a:rPr lang="fr-FR" dirty="0">
                <a:latin typeface="Eras Demi ITC" panose="020B0805030504020804" pitchFamily="34" charset="0"/>
              </a:rPr>
              <a:t> </a:t>
            </a:r>
            <a:r>
              <a:rPr lang="fr-FR" dirty="0" err="1">
                <a:latin typeface="Eras Demi ITC" panose="020B0805030504020804" pitchFamily="34" charset="0"/>
              </a:rPr>
              <a:t>quiri</a:t>
            </a:r>
            <a:endParaRPr lang="fr-FR" dirty="0">
              <a:latin typeface="Eras Demi ITC" panose="020B0805030504020804" pitchFamily="34" charset="0"/>
            </a:endParaRPr>
          </a:p>
          <a:p>
            <a:r>
              <a:rPr lang="fr-FR" dirty="0">
                <a:latin typeface="Eras Demi ITC" panose="020B0805030504020804" pitchFamily="34" charset="0"/>
              </a:rPr>
              <a:t>Est las de vivre.</a:t>
            </a:r>
          </a:p>
          <a:p>
            <a:r>
              <a:rPr lang="fr-FR" dirty="0">
                <a:latin typeface="Eras Demi ITC" panose="020B0805030504020804" pitchFamily="34" charset="0"/>
              </a:rPr>
              <a:t>Quelque part</a:t>
            </a:r>
          </a:p>
          <a:p>
            <a:r>
              <a:rPr lang="fr-FR" dirty="0">
                <a:latin typeface="Eras Demi ITC" panose="020B0805030504020804" pitchFamily="34" charset="0"/>
              </a:rPr>
              <a:t>la peur du compte à rebours.</a:t>
            </a:r>
          </a:p>
          <a:p>
            <a:r>
              <a:rPr lang="fr-FR" dirty="0">
                <a:latin typeface="Eras Demi ITC" panose="020B0805030504020804" pitchFamily="34" charset="0"/>
              </a:rPr>
              <a:t>A quelques pas</a:t>
            </a:r>
          </a:p>
          <a:p>
            <a:r>
              <a:rPr lang="fr-FR" dirty="0">
                <a:latin typeface="Eras Demi ITC" panose="020B0805030504020804" pitchFamily="34" charset="0"/>
              </a:rPr>
              <a:t>l’ailleurs, ce monde sans retour….</a:t>
            </a:r>
          </a:p>
          <a:p>
            <a:r>
              <a:rPr lang="fr-FR" dirty="0">
                <a:latin typeface="Eras Demi ITC" panose="020B0805030504020804" pitchFamily="34" charset="0"/>
              </a:rPr>
              <a:t>Seul au seuil de son linceul,</a:t>
            </a:r>
          </a:p>
          <a:p>
            <a:r>
              <a:rPr lang="fr-FR" dirty="0">
                <a:latin typeface="Eras Demi ITC" panose="020B0805030504020804" pitchFamily="34" charset="0"/>
              </a:rPr>
              <a:t>Il se ceint de son linge sal</a:t>
            </a:r>
          </a:p>
          <a:p>
            <a:r>
              <a:rPr lang="fr-FR" dirty="0">
                <a:latin typeface="Eras Demi ITC" panose="020B0805030504020804" pitchFamily="34" charset="0"/>
              </a:rPr>
              <a:t>Se recueille face à l’écueil</a:t>
            </a:r>
          </a:p>
          <a:p>
            <a:r>
              <a:rPr lang="fr-FR" dirty="0">
                <a:latin typeface="Eras Demi ITC" panose="020B0805030504020804" pitchFamily="34" charset="0"/>
              </a:rPr>
              <a:t>Puis étreint son destin</a:t>
            </a:r>
          </a:p>
          <a:p>
            <a:r>
              <a:rPr lang="fr-FR" dirty="0">
                <a:latin typeface="Eras Demi ITC" panose="020B0805030504020804" pitchFamily="34" charset="0"/>
              </a:rPr>
              <a:t>Pour l’éteindre enfin.</a:t>
            </a:r>
          </a:p>
          <a:p>
            <a:endParaRPr lang="fr-FR" dirty="0"/>
          </a:p>
        </p:txBody>
      </p:sp>
      <p:pic>
        <p:nvPicPr>
          <p:cNvPr id="5" name="Espace réservé du contenu 4" descr="Chaussures Vieille Chaussure Carie - Photo gratuite sur Pixabay"/>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176911" y="717453"/>
            <a:ext cx="6462097" cy="5151536"/>
          </a:xfrm>
          <a:prstGeom prst="rect">
            <a:avLst/>
          </a:prstGeom>
          <a:noFill/>
          <a:ln>
            <a:noFill/>
          </a:ln>
        </p:spPr>
      </p:pic>
    </p:spTree>
    <p:extLst>
      <p:ext uri="{BB962C8B-B14F-4D97-AF65-F5344CB8AC3E}">
        <p14:creationId xmlns:p14="http://schemas.microsoft.com/office/powerpoint/2010/main" val="1376815814"/>
      </p:ext>
    </p:extLst>
  </p:cSld>
  <p:clrMapOvr>
    <a:masterClrMapping/>
  </p:clrMapOvr>
  <p:transition spd="slow" advClick="0" advTm="8000">
    <p:comb/>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6000" b="-36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solidFill>
            <a:srgbClr val="7030A0"/>
          </a:solidFill>
        </p:spPr>
        <p:txBody>
          <a:bodyPr/>
          <a:lstStyle/>
          <a:p>
            <a:pPr algn="ctr"/>
            <a:r>
              <a:rPr lang="fr-FR" b="1" dirty="0">
                <a:solidFill>
                  <a:schemeClr val="bg1">
                    <a:lumMod val="95000"/>
                  </a:schemeClr>
                </a:solidFill>
                <a:latin typeface="Eras Bold ITC" panose="020B0907030504020204" pitchFamily="34" charset="0"/>
              </a:rPr>
              <a:t>PRISONNIER PIONNIER</a:t>
            </a:r>
            <a:r>
              <a:rPr lang="fr-FR" dirty="0"/>
              <a:t/>
            </a:r>
            <a:br>
              <a:rPr lang="fr-FR" dirty="0"/>
            </a:br>
            <a:endParaRPr lang="fr-FR" dirty="0"/>
          </a:p>
        </p:txBody>
      </p:sp>
      <p:sp>
        <p:nvSpPr>
          <p:cNvPr id="4" name="Espace réservé du texte 3"/>
          <p:cNvSpPr>
            <a:spLocks noGrp="1"/>
          </p:cNvSpPr>
          <p:nvPr>
            <p:ph type="body" sz="half" idx="2"/>
          </p:nvPr>
        </p:nvSpPr>
        <p:spPr>
          <a:xfrm>
            <a:off x="839788" y="2083526"/>
            <a:ext cx="3932237" cy="4500154"/>
          </a:xfrm>
        </p:spPr>
        <p:style>
          <a:lnRef idx="1">
            <a:schemeClr val="accent6"/>
          </a:lnRef>
          <a:fillRef idx="2">
            <a:schemeClr val="accent6"/>
          </a:fillRef>
          <a:effectRef idx="1">
            <a:schemeClr val="accent6"/>
          </a:effectRef>
          <a:fontRef idx="minor">
            <a:schemeClr val="dk1"/>
          </a:fontRef>
        </p:style>
        <p:txBody>
          <a:bodyPr anchor="t">
            <a:normAutofit fontScale="85000" lnSpcReduction="20000"/>
          </a:bodyPr>
          <a:lstStyle/>
          <a:p>
            <a:r>
              <a:rPr lang="fr-FR" dirty="0">
                <a:latin typeface="Eras Demi ITC" panose="020B0805030504020804" pitchFamily="34" charset="0"/>
              </a:rPr>
              <a:t>A mes cotés</a:t>
            </a:r>
          </a:p>
          <a:p>
            <a:r>
              <a:rPr lang="fr-FR" dirty="0">
                <a:latin typeface="Eras Demi ITC" panose="020B0805030504020804" pitchFamily="34" charset="0"/>
              </a:rPr>
              <a:t>quatre murs s’amusent</a:t>
            </a:r>
          </a:p>
          <a:p>
            <a:r>
              <a:rPr lang="fr-FR" dirty="0">
                <a:latin typeface="Eras Demi ITC" panose="020B0805030504020804" pitchFamily="34" charset="0"/>
              </a:rPr>
              <a:t>à écouter</a:t>
            </a:r>
          </a:p>
          <a:p>
            <a:r>
              <a:rPr lang="fr-FR" dirty="0">
                <a:latin typeface="Eras Demi ITC" panose="020B0805030504020804" pitchFamily="34" charset="0"/>
              </a:rPr>
              <a:t>mes silences pénitents.</a:t>
            </a:r>
          </a:p>
          <a:p>
            <a:r>
              <a:rPr lang="fr-FR" dirty="0">
                <a:latin typeface="Eras Demi ITC" panose="020B0805030504020804" pitchFamily="34" charset="0"/>
              </a:rPr>
              <a:t>Dehors, le temps dévore</a:t>
            </a:r>
          </a:p>
          <a:p>
            <a:r>
              <a:rPr lang="fr-FR" dirty="0">
                <a:latin typeface="Eras Demi ITC" panose="020B0805030504020804" pitchFamily="34" charset="0"/>
              </a:rPr>
              <a:t>à pleines dents, le printemps</a:t>
            </a:r>
          </a:p>
          <a:p>
            <a:r>
              <a:rPr lang="fr-FR" dirty="0">
                <a:latin typeface="Eras Demi ITC" panose="020B0805030504020804" pitchFamily="34" charset="0"/>
              </a:rPr>
              <a:t>De ma liberté condamnée</a:t>
            </a:r>
          </a:p>
          <a:p>
            <a:r>
              <a:rPr lang="fr-FR" dirty="0">
                <a:latin typeface="Eras Demi ITC" panose="020B0805030504020804" pitchFamily="34" charset="0"/>
              </a:rPr>
              <a:t>à hiberner au lit des damnés.</a:t>
            </a:r>
          </a:p>
          <a:p>
            <a:r>
              <a:rPr lang="fr-FR" dirty="0">
                <a:latin typeface="Eras Demi ITC" panose="020B0805030504020804" pitchFamily="34" charset="0"/>
              </a:rPr>
              <a:t>Sortie de l’oubli,</a:t>
            </a:r>
          </a:p>
          <a:p>
            <a:r>
              <a:rPr lang="fr-FR" dirty="0">
                <a:latin typeface="Eras Demi ITC" panose="020B0805030504020804" pitchFamily="34" charset="0"/>
              </a:rPr>
              <a:t>Une fourmi se faufile</a:t>
            </a:r>
          </a:p>
          <a:p>
            <a:r>
              <a:rPr lang="fr-FR" dirty="0">
                <a:latin typeface="Eras Demi ITC" panose="020B0805030504020804" pitchFamily="34" charset="0"/>
              </a:rPr>
              <a:t>Lentement</a:t>
            </a:r>
          </a:p>
          <a:p>
            <a:r>
              <a:rPr lang="fr-FR" dirty="0">
                <a:latin typeface="Eras Demi ITC" panose="020B0805030504020804" pitchFamily="34" charset="0"/>
              </a:rPr>
              <a:t>entre ces barreaux</a:t>
            </a:r>
          </a:p>
          <a:p>
            <a:r>
              <a:rPr lang="fr-FR" dirty="0">
                <a:latin typeface="Eras Demi ITC" panose="020B0805030504020804" pitchFamily="34" charset="0"/>
              </a:rPr>
              <a:t>si tranquillement</a:t>
            </a:r>
          </a:p>
          <a:p>
            <a:r>
              <a:rPr lang="fr-FR" dirty="0">
                <a:latin typeface="Eras Demi ITC" panose="020B0805030504020804" pitchFamily="34" charset="0"/>
              </a:rPr>
              <a:t>Plantés là-haut.</a:t>
            </a:r>
          </a:p>
          <a:p>
            <a:r>
              <a:rPr lang="fr-FR" dirty="0">
                <a:latin typeface="Eras Demi ITC" panose="020B0805030504020804" pitchFamily="34" charset="0"/>
              </a:rPr>
              <a:t>Elle me laisse seul</a:t>
            </a:r>
          </a:p>
          <a:p>
            <a:r>
              <a:rPr lang="fr-FR" dirty="0">
                <a:latin typeface="Eras Demi ITC" panose="020B0805030504020804" pitchFamily="34" charset="0"/>
              </a:rPr>
              <a:t>dans ce linceul. </a:t>
            </a:r>
          </a:p>
          <a:p>
            <a:endParaRPr lang="fr-FR" dirty="0"/>
          </a:p>
        </p:txBody>
      </p:sp>
      <p:pic>
        <p:nvPicPr>
          <p:cNvPr id="5" name="Espace réservé du contenu 4" descr="Navire Verre Bouteille - Photo gratuite sur Pixabay"/>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53353" y="1310565"/>
            <a:ext cx="7028821" cy="4977692"/>
          </a:xfrm>
          <a:prstGeom prst="rect">
            <a:avLst/>
          </a:prstGeom>
          <a:noFill/>
          <a:ln>
            <a:noFill/>
          </a:ln>
        </p:spPr>
      </p:pic>
    </p:spTree>
    <p:extLst>
      <p:ext uri="{BB962C8B-B14F-4D97-AF65-F5344CB8AC3E}">
        <p14:creationId xmlns:p14="http://schemas.microsoft.com/office/powerpoint/2010/main" val="3806149493"/>
      </p:ext>
    </p:extLst>
  </p:cSld>
  <p:clrMapOvr>
    <a:masterClrMapping/>
  </p:clrMapOvr>
  <p:transition spd="slow" advClick="0" advTm="10000">
    <p:comb/>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solidFill>
            <a:srgbClr val="7030A0"/>
          </a:solidFill>
        </p:spPr>
        <p:txBody>
          <a:bodyPr/>
          <a:lstStyle/>
          <a:p>
            <a:pPr algn="ctr"/>
            <a:r>
              <a:rPr lang="fr-FR" dirty="0">
                <a:solidFill>
                  <a:schemeClr val="bg1">
                    <a:lumMod val="95000"/>
                  </a:schemeClr>
                </a:solidFill>
                <a:latin typeface="Eras Bold ITC" panose="020B0907030504020204" pitchFamily="34" charset="0"/>
              </a:rPr>
              <a:t>MORT AMERE D’UNE MERE</a:t>
            </a:r>
            <a:r>
              <a:rPr lang="fr-FR" dirty="0"/>
              <a:t/>
            </a:r>
            <a:br>
              <a:rPr lang="fr-FR" dirty="0"/>
            </a:br>
            <a:endParaRPr lang="fr-FR" dirty="0"/>
          </a:p>
        </p:txBody>
      </p:sp>
      <p:sp>
        <p:nvSpPr>
          <p:cNvPr id="4" name="Espace réservé du texte 3"/>
          <p:cNvSpPr>
            <a:spLocks noGrp="1"/>
          </p:cNvSpPr>
          <p:nvPr>
            <p:ph type="body" sz="half" idx="2"/>
          </p:nvPr>
        </p:nvSpPr>
        <p:spPr>
          <a:xfrm>
            <a:off x="839788" y="2083526"/>
            <a:ext cx="3932237" cy="3811588"/>
          </a:xfrm>
        </p:spPr>
        <p:style>
          <a:lnRef idx="1">
            <a:schemeClr val="accent6"/>
          </a:lnRef>
          <a:fillRef idx="2">
            <a:schemeClr val="accent6"/>
          </a:fillRef>
          <a:effectRef idx="1">
            <a:schemeClr val="accent6"/>
          </a:effectRef>
          <a:fontRef idx="minor">
            <a:schemeClr val="dk1"/>
          </a:fontRef>
        </p:style>
        <p:txBody>
          <a:bodyPr anchor="ctr"/>
          <a:lstStyle/>
          <a:p>
            <a:r>
              <a:rPr lang="fr-FR" sz="1400" dirty="0">
                <a:latin typeface="Eras Demi ITC" panose="020B0805030504020804" pitchFamily="34" charset="0"/>
              </a:rPr>
              <a:t>Bang… Bang.</a:t>
            </a:r>
          </a:p>
          <a:p>
            <a:r>
              <a:rPr lang="fr-FR" sz="1400" dirty="0">
                <a:latin typeface="Eras Demi ITC" panose="020B0805030504020804" pitchFamily="34" charset="0"/>
              </a:rPr>
              <a:t>La mère ours tangue</a:t>
            </a:r>
          </a:p>
          <a:p>
            <a:r>
              <a:rPr lang="fr-FR" sz="1400" dirty="0">
                <a:latin typeface="Eras Demi ITC" panose="020B0805030504020804" pitchFamily="34" charset="0"/>
              </a:rPr>
              <a:t>Et</a:t>
            </a:r>
          </a:p>
          <a:p>
            <a:r>
              <a:rPr lang="fr-FR" sz="1400" dirty="0">
                <a:latin typeface="Eras Demi ITC" panose="020B0805030504020804" pitchFamily="34" charset="0"/>
              </a:rPr>
              <a:t>tente une dernière course</a:t>
            </a:r>
          </a:p>
          <a:p>
            <a:r>
              <a:rPr lang="fr-FR" sz="1400" dirty="0">
                <a:latin typeface="Eras Demi ITC" panose="020B0805030504020804" pitchFamily="34" charset="0"/>
              </a:rPr>
              <a:t>Mais</a:t>
            </a:r>
          </a:p>
          <a:p>
            <a:r>
              <a:rPr lang="fr-FR" sz="1400" dirty="0">
                <a:latin typeface="Eras Demi ITC" panose="020B0805030504020804" pitchFamily="34" charset="0"/>
              </a:rPr>
              <a:t>Voilà que la mort la mord.</a:t>
            </a:r>
          </a:p>
          <a:p>
            <a:r>
              <a:rPr lang="fr-FR" sz="1400" dirty="0">
                <a:latin typeface="Eras Demi ITC" panose="020B0805030504020804" pitchFamily="34" charset="0"/>
              </a:rPr>
              <a:t>Ou sont ses oursons</a:t>
            </a:r>
          </a:p>
          <a:p>
            <a:r>
              <a:rPr lang="fr-FR" sz="1400" dirty="0">
                <a:latin typeface="Eras Demi ITC" panose="020B0805030504020804" pitchFamily="34" charset="0"/>
              </a:rPr>
              <a:t>Ou sont ses nourrissons ?</a:t>
            </a:r>
          </a:p>
          <a:p>
            <a:r>
              <a:rPr lang="fr-FR" sz="1400" dirty="0">
                <a:latin typeface="Eras Demi ITC" panose="020B0805030504020804" pitchFamily="34" charset="0"/>
              </a:rPr>
              <a:t>Elle souffre, s’essouffle</a:t>
            </a:r>
          </a:p>
          <a:p>
            <a:r>
              <a:rPr lang="fr-FR" sz="1400" dirty="0">
                <a:latin typeface="Eras Demi ITC" panose="020B0805030504020804" pitchFamily="34" charset="0"/>
              </a:rPr>
              <a:t>Et … fond en larmes</a:t>
            </a:r>
          </a:p>
          <a:p>
            <a:r>
              <a:rPr lang="fr-FR" sz="1400" dirty="0">
                <a:latin typeface="Eras Demi ITC" panose="020B0805030504020804" pitchFamily="34" charset="0"/>
              </a:rPr>
              <a:t>Avant de rendre l’âme.</a:t>
            </a:r>
          </a:p>
          <a:p>
            <a:endParaRPr lang="fr-FR" dirty="0"/>
          </a:p>
        </p:txBody>
      </p:sp>
      <p:pic>
        <p:nvPicPr>
          <p:cNvPr id="5" name="Espace réservé du contenu 4" descr="Ours Soleil Sauvage La - Photo gratuite sur Pixabay"/>
          <p:cNvPicPr>
            <a:picLocks noGrp="1"/>
          </p:cNvPicPr>
          <p:nvPr>
            <p:ph idx="1"/>
          </p:nvPr>
        </p:nvPicPr>
        <p:blipFill rotWithShape="1">
          <a:blip r:embed="rId3">
            <a:extLst>
              <a:ext uri="{28A0092B-C50C-407E-A947-70E740481C1C}">
                <a14:useLocalDpi xmlns:a14="http://schemas.microsoft.com/office/drawing/2010/main" val="0"/>
              </a:ext>
            </a:extLst>
          </a:blip>
          <a:srcRect l="15163" r="10731"/>
          <a:stretch/>
        </p:blipFill>
        <p:spPr bwMode="auto">
          <a:xfrm>
            <a:off x="5003075" y="891539"/>
            <a:ext cx="6818811" cy="4816930"/>
          </a:xfrm>
          <a:prstGeom prst="rect">
            <a:avLst/>
          </a:prstGeom>
          <a:noFill/>
          <a:ln>
            <a:noFill/>
          </a:ln>
        </p:spPr>
      </p:pic>
    </p:spTree>
    <p:extLst>
      <p:ext uri="{BB962C8B-B14F-4D97-AF65-F5344CB8AC3E}">
        <p14:creationId xmlns:p14="http://schemas.microsoft.com/office/powerpoint/2010/main" val="3107743173"/>
      </p:ext>
    </p:extLst>
  </p:cSld>
  <p:clrMapOvr>
    <a:masterClrMapping/>
  </p:clrMapOvr>
  <p:transition spd="slow" advClick="0" advTm="8000">
    <p:comb/>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6000" b="-36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solidFill>
            <a:srgbClr val="7030A0"/>
          </a:solidFill>
        </p:spPr>
        <p:txBody>
          <a:bodyPr/>
          <a:lstStyle/>
          <a:p>
            <a:pPr algn="ctr"/>
            <a:r>
              <a:rPr lang="fr-FR" b="1" dirty="0">
                <a:latin typeface="Eras Bold ITC" panose="020B0907030504020204" pitchFamily="34" charset="0"/>
              </a:rPr>
              <a:t>BEAU DUO</a:t>
            </a:r>
            <a:r>
              <a:rPr lang="fr-FR" dirty="0"/>
              <a:t/>
            </a:r>
            <a:br>
              <a:rPr lang="fr-FR" dirty="0"/>
            </a:br>
            <a:endParaRPr lang="fr-FR" dirty="0"/>
          </a:p>
        </p:txBody>
      </p:sp>
      <p:sp>
        <p:nvSpPr>
          <p:cNvPr id="4" name="Espace réservé du texte 3"/>
          <p:cNvSpPr>
            <a:spLocks noGrp="1"/>
          </p:cNvSpPr>
          <p:nvPr>
            <p:ph type="body" sz="half" idx="2"/>
          </p:nvPr>
        </p:nvSpPr>
        <p:spPr>
          <a:xfrm>
            <a:off x="839788" y="2083526"/>
            <a:ext cx="3932237" cy="4387612"/>
          </a:xfrm>
        </p:spPr>
        <p:style>
          <a:lnRef idx="1">
            <a:schemeClr val="accent6"/>
          </a:lnRef>
          <a:fillRef idx="2">
            <a:schemeClr val="accent6"/>
          </a:fillRef>
          <a:effectRef idx="1">
            <a:schemeClr val="accent6"/>
          </a:effectRef>
          <a:fontRef idx="minor">
            <a:schemeClr val="dk1"/>
          </a:fontRef>
        </p:style>
        <p:txBody>
          <a:bodyPr/>
          <a:lstStyle/>
          <a:p>
            <a:r>
              <a:rPr lang="fr-FR" dirty="0">
                <a:latin typeface="Eras Demi ITC" panose="020B0805030504020804" pitchFamily="34" charset="0"/>
              </a:rPr>
              <a:t>L’espace de l’instant</a:t>
            </a:r>
          </a:p>
          <a:p>
            <a:r>
              <a:rPr lang="fr-FR" dirty="0">
                <a:latin typeface="Eras Demi ITC" panose="020B0805030504020804" pitchFamily="34" charset="0"/>
              </a:rPr>
              <a:t>Qui passe et qui s’étend…</a:t>
            </a:r>
          </a:p>
          <a:p>
            <a:r>
              <a:rPr lang="fr-FR" dirty="0">
                <a:latin typeface="Eras Demi ITC" panose="020B0805030504020804" pitchFamily="34" charset="0"/>
              </a:rPr>
              <a:t>Deux regards se garent</a:t>
            </a:r>
          </a:p>
          <a:p>
            <a:r>
              <a:rPr lang="fr-FR" dirty="0">
                <a:latin typeface="Eras Demi ITC" panose="020B0805030504020804" pitchFamily="34" charset="0"/>
              </a:rPr>
              <a:t>l’un dans l’autre</a:t>
            </a:r>
          </a:p>
          <a:p>
            <a:r>
              <a:rPr lang="fr-FR" dirty="0">
                <a:latin typeface="Eras Demi ITC" panose="020B0805030504020804" pitchFamily="34" charset="0"/>
              </a:rPr>
              <a:t>et puis s’égarent</a:t>
            </a:r>
          </a:p>
          <a:p>
            <a:r>
              <a:rPr lang="fr-FR" dirty="0">
                <a:latin typeface="Eras Demi ITC" panose="020B0805030504020804" pitchFamily="34" charset="0"/>
              </a:rPr>
              <a:t>l’un sans l’autre.</a:t>
            </a:r>
          </a:p>
          <a:p>
            <a:r>
              <a:rPr lang="fr-FR" dirty="0">
                <a:latin typeface="Eras Demi ITC" panose="020B0805030504020804" pitchFamily="34" charset="0"/>
              </a:rPr>
              <a:t>Deux regards… Doux regards….</a:t>
            </a:r>
          </a:p>
          <a:p>
            <a:r>
              <a:rPr lang="fr-FR" dirty="0">
                <a:latin typeface="Eras Demi ITC" panose="020B0805030504020804" pitchFamily="34" charset="0"/>
              </a:rPr>
              <a:t>Même feu …. Même vœu,</a:t>
            </a:r>
          </a:p>
          <a:p>
            <a:r>
              <a:rPr lang="fr-FR" dirty="0">
                <a:latin typeface="Eras Demi ITC" panose="020B0805030504020804" pitchFamily="34" charset="0"/>
              </a:rPr>
              <a:t>Même aveu ému et muet</a:t>
            </a:r>
          </a:p>
          <a:p>
            <a:r>
              <a:rPr lang="fr-FR" dirty="0">
                <a:latin typeface="Eras Demi ITC" panose="020B0805030504020804" pitchFamily="34" charset="0"/>
              </a:rPr>
              <a:t>De deux êtres qui veulent naitre</a:t>
            </a:r>
          </a:p>
          <a:p>
            <a:r>
              <a:rPr lang="fr-FR" dirty="0">
                <a:latin typeface="Eras Demi ITC" panose="020B0805030504020804" pitchFamily="34" charset="0"/>
              </a:rPr>
              <a:t>fidèlement au firmament. </a:t>
            </a:r>
          </a:p>
          <a:p>
            <a:endParaRPr lang="fr-FR" dirty="0"/>
          </a:p>
        </p:txBody>
      </p:sp>
      <p:pic>
        <p:nvPicPr>
          <p:cNvPr id="5" name="Espace réservé du contenu 4" descr="cygnes - Cœur à Cœu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70435" y="795829"/>
            <a:ext cx="5877282" cy="5506497"/>
          </a:xfrm>
          <a:prstGeom prst="rect">
            <a:avLst/>
          </a:prstGeom>
          <a:noFill/>
          <a:ln>
            <a:noFill/>
          </a:ln>
        </p:spPr>
      </p:pic>
    </p:spTree>
    <p:extLst>
      <p:ext uri="{BB962C8B-B14F-4D97-AF65-F5344CB8AC3E}">
        <p14:creationId xmlns:p14="http://schemas.microsoft.com/office/powerpoint/2010/main" val="2179029969"/>
      </p:ext>
    </p:extLst>
  </p:cSld>
  <p:clrMapOvr>
    <a:masterClrMapping/>
  </p:clrMapOvr>
  <p:transition spd="slow" advClick="0" advTm="8000">
    <p:comb/>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110343"/>
          </a:xfrm>
          <a:solidFill>
            <a:srgbClr val="7030A0"/>
          </a:solidFill>
        </p:spPr>
        <p:txBody>
          <a:bodyPr anchor="b"/>
          <a:lstStyle/>
          <a:p>
            <a:pPr algn="ctr"/>
            <a:r>
              <a:rPr lang="fr-FR" b="1" dirty="0">
                <a:solidFill>
                  <a:schemeClr val="bg1">
                    <a:lumMod val="95000"/>
                  </a:schemeClr>
                </a:solidFill>
                <a:latin typeface="Eras Bold ITC" panose="020B0907030504020204" pitchFamily="34" charset="0"/>
              </a:rPr>
              <a:t>BEBE OBUSE</a:t>
            </a:r>
            <a:r>
              <a:rPr lang="fr-FR" dirty="0"/>
              <a:t/>
            </a:r>
            <a:br>
              <a:rPr lang="fr-FR" dirty="0"/>
            </a:br>
            <a:endParaRPr lang="fr-FR" dirty="0"/>
          </a:p>
        </p:txBody>
      </p:sp>
      <p:sp>
        <p:nvSpPr>
          <p:cNvPr id="4" name="Espace réservé du texte 3"/>
          <p:cNvSpPr>
            <a:spLocks noGrp="1"/>
          </p:cNvSpPr>
          <p:nvPr>
            <p:ph type="body" sz="half" idx="2"/>
          </p:nvPr>
        </p:nvSpPr>
        <p:spPr>
          <a:xfrm>
            <a:off x="839788" y="1593669"/>
            <a:ext cx="3932237" cy="5081451"/>
          </a:xfrm>
        </p:spPr>
        <p:style>
          <a:lnRef idx="1">
            <a:schemeClr val="accent6"/>
          </a:lnRef>
          <a:fillRef idx="2">
            <a:schemeClr val="accent6"/>
          </a:fillRef>
          <a:effectRef idx="1">
            <a:schemeClr val="accent6"/>
          </a:effectRef>
          <a:fontRef idx="minor">
            <a:schemeClr val="dk1"/>
          </a:fontRef>
        </p:style>
        <p:txBody>
          <a:bodyPr anchor="ctr">
            <a:normAutofit fontScale="92500" lnSpcReduction="20000"/>
          </a:bodyPr>
          <a:lstStyle/>
          <a:p>
            <a:r>
              <a:rPr lang="fr-FR" dirty="0">
                <a:latin typeface="Eras Demi ITC" panose="020B0805030504020804" pitchFamily="34" charset="0"/>
              </a:rPr>
              <a:t>Les ailes légères</a:t>
            </a:r>
          </a:p>
          <a:p>
            <a:r>
              <a:rPr lang="fr-FR" dirty="0">
                <a:latin typeface="Eras Demi ITC" panose="020B0805030504020804" pitchFamily="34" charset="0"/>
              </a:rPr>
              <a:t>Du papillon doré</a:t>
            </a:r>
          </a:p>
          <a:p>
            <a:r>
              <a:rPr lang="fr-FR" dirty="0">
                <a:latin typeface="Eras Demi ITC" panose="020B0805030504020804" pitchFamily="34" charset="0"/>
              </a:rPr>
              <a:t>Sonnaient le carillon dans un océan de silence.</a:t>
            </a:r>
          </a:p>
          <a:p>
            <a:r>
              <a:rPr lang="fr-FR" dirty="0">
                <a:latin typeface="Eras Demi ITC" panose="020B0805030504020804" pitchFamily="34" charset="0"/>
              </a:rPr>
              <a:t>Là-bas, le guerrier terré</a:t>
            </a:r>
          </a:p>
          <a:p>
            <a:r>
              <a:rPr lang="fr-FR" dirty="0">
                <a:latin typeface="Eras Demi ITC" panose="020B0805030504020804" pitchFamily="34" charset="0"/>
              </a:rPr>
              <a:t>Dans l’antre de l’ombre</a:t>
            </a:r>
          </a:p>
          <a:p>
            <a:r>
              <a:rPr lang="fr-FR" dirty="0">
                <a:latin typeface="Eras Demi ITC" panose="020B0805030504020804" pitchFamily="34" charset="0"/>
              </a:rPr>
              <a:t>attendait d’attenter aux jours du juste.</a:t>
            </a:r>
          </a:p>
          <a:p>
            <a:r>
              <a:rPr lang="fr-FR" dirty="0">
                <a:latin typeface="Eras Demi ITC" panose="020B0805030504020804" pitchFamily="34" charset="0"/>
              </a:rPr>
              <a:t>L’obus tiré</a:t>
            </a:r>
          </a:p>
          <a:p>
            <a:r>
              <a:rPr lang="fr-FR" dirty="0">
                <a:latin typeface="Eras Demi ITC" panose="020B0805030504020804" pitchFamily="34" charset="0"/>
              </a:rPr>
              <a:t>Sur la proie lui alla droit </a:t>
            </a:r>
          </a:p>
          <a:p>
            <a:r>
              <a:rPr lang="fr-FR" dirty="0">
                <a:latin typeface="Eras Demi ITC" panose="020B0805030504020804" pitchFamily="34" charset="0"/>
              </a:rPr>
              <a:t>au buste.</a:t>
            </a:r>
          </a:p>
          <a:p>
            <a:r>
              <a:rPr lang="fr-FR" dirty="0">
                <a:latin typeface="Eras Demi ITC" panose="020B0805030504020804" pitchFamily="34" charset="0"/>
              </a:rPr>
              <a:t> Foudroyé,</a:t>
            </a:r>
          </a:p>
          <a:p>
            <a:r>
              <a:rPr lang="fr-FR" dirty="0">
                <a:latin typeface="Eras Demi ITC" panose="020B0805030504020804" pitchFamily="34" charset="0"/>
              </a:rPr>
              <a:t>Le papillon aux carillons</a:t>
            </a:r>
          </a:p>
          <a:p>
            <a:r>
              <a:rPr lang="fr-FR" dirty="0">
                <a:latin typeface="Eras Demi ITC" panose="020B0805030504020804" pitchFamily="34" charset="0"/>
              </a:rPr>
              <a:t>Fut noyé</a:t>
            </a:r>
          </a:p>
          <a:p>
            <a:r>
              <a:rPr lang="fr-FR" dirty="0">
                <a:latin typeface="Eras Demi ITC" panose="020B0805030504020804" pitchFamily="34" charset="0"/>
              </a:rPr>
              <a:t>En mille bouts de lui</a:t>
            </a:r>
          </a:p>
          <a:p>
            <a:r>
              <a:rPr lang="fr-FR" dirty="0">
                <a:latin typeface="Eras Demi ITC" panose="020B0805030504020804" pitchFamily="34" charset="0"/>
              </a:rPr>
              <a:t>Eclatés</a:t>
            </a:r>
          </a:p>
          <a:p>
            <a:r>
              <a:rPr lang="fr-FR" dirty="0">
                <a:latin typeface="Eras Demi ITC" panose="020B0805030504020804" pitchFamily="34" charset="0"/>
              </a:rPr>
              <a:t>Sans plus de bruit</a:t>
            </a:r>
          </a:p>
          <a:p>
            <a:r>
              <a:rPr lang="fr-FR" dirty="0">
                <a:latin typeface="Eras Demi ITC" panose="020B0805030504020804" pitchFamily="34" charset="0"/>
              </a:rPr>
              <a:t>Au quartier du sommeil éternel.</a:t>
            </a:r>
          </a:p>
          <a:p>
            <a:endParaRPr lang="fr-FR" dirty="0"/>
          </a:p>
        </p:txBody>
      </p:sp>
      <p:pic>
        <p:nvPicPr>
          <p:cNvPr id="5" name="Espace réservé du contenu 4" descr="FADC50 | Free Animated Dynamite Clipart Today:1582572891"/>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747109" y="457201"/>
            <a:ext cx="5944148" cy="5878286"/>
          </a:xfrm>
          <a:prstGeom prst="rect">
            <a:avLst/>
          </a:prstGeom>
          <a:noFill/>
          <a:ln>
            <a:noFill/>
          </a:ln>
        </p:spPr>
      </p:pic>
    </p:spTree>
    <p:extLst>
      <p:ext uri="{BB962C8B-B14F-4D97-AF65-F5344CB8AC3E}">
        <p14:creationId xmlns:p14="http://schemas.microsoft.com/office/powerpoint/2010/main" val="509172494"/>
      </p:ext>
    </p:extLst>
  </p:cSld>
  <p:clrMapOvr>
    <a:masterClrMapping/>
  </p:clrMapOvr>
  <p:transition spd="slow" advClick="0" advTm="10000">
    <p:comb/>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6000" b="-36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175657"/>
          </a:xfrm>
          <a:solidFill>
            <a:srgbClr val="7030A0"/>
          </a:solidFill>
        </p:spPr>
        <p:txBody>
          <a:bodyPr anchor="t">
            <a:normAutofit fontScale="90000"/>
          </a:bodyPr>
          <a:lstStyle/>
          <a:p>
            <a:pPr algn="ctr"/>
            <a:r>
              <a:rPr lang="fr-FR" b="1" dirty="0">
                <a:solidFill>
                  <a:schemeClr val="bg1">
                    <a:lumMod val="95000"/>
                  </a:schemeClr>
                </a:solidFill>
                <a:latin typeface="Eras Bold ITC" panose="020B0907030504020204" pitchFamily="34" charset="0"/>
              </a:rPr>
              <a:t>MISTERE DE MISERE</a:t>
            </a:r>
            <a:r>
              <a:rPr lang="fr-FR" dirty="0">
                <a:solidFill>
                  <a:schemeClr val="bg1">
                    <a:lumMod val="95000"/>
                  </a:schemeClr>
                </a:solidFill>
                <a:latin typeface="Eras Bold ITC" panose="020B0907030504020204" pitchFamily="34" charset="0"/>
              </a:rPr>
              <a:t/>
            </a:r>
            <a:br>
              <a:rPr lang="fr-FR" dirty="0">
                <a:solidFill>
                  <a:schemeClr val="bg1">
                    <a:lumMod val="95000"/>
                  </a:schemeClr>
                </a:solidFill>
                <a:latin typeface="Eras Bold ITC" panose="020B0907030504020204" pitchFamily="34" charset="0"/>
              </a:rPr>
            </a:br>
            <a:endParaRPr lang="fr-FR" dirty="0">
              <a:solidFill>
                <a:schemeClr val="bg1">
                  <a:lumMod val="95000"/>
                </a:schemeClr>
              </a:solidFill>
              <a:latin typeface="Eras Bold ITC" panose="020B0907030504020204" pitchFamily="34" charset="0"/>
            </a:endParaRPr>
          </a:p>
        </p:txBody>
      </p:sp>
      <p:sp>
        <p:nvSpPr>
          <p:cNvPr id="4" name="Espace réservé du texte 3"/>
          <p:cNvSpPr>
            <a:spLocks noGrp="1"/>
          </p:cNvSpPr>
          <p:nvPr>
            <p:ph type="body" sz="half" idx="2"/>
          </p:nvPr>
        </p:nvSpPr>
        <p:spPr>
          <a:xfrm>
            <a:off x="839788" y="1685107"/>
            <a:ext cx="3932237" cy="4940776"/>
          </a:xfrm>
        </p:spPr>
        <p:style>
          <a:lnRef idx="1">
            <a:schemeClr val="accent6"/>
          </a:lnRef>
          <a:fillRef idx="2">
            <a:schemeClr val="accent6"/>
          </a:fillRef>
          <a:effectRef idx="1">
            <a:schemeClr val="accent6"/>
          </a:effectRef>
          <a:fontRef idx="minor">
            <a:schemeClr val="dk1"/>
          </a:fontRef>
        </p:style>
        <p:txBody>
          <a:bodyPr anchor="t">
            <a:normAutofit lnSpcReduction="10000"/>
          </a:bodyPr>
          <a:lstStyle/>
          <a:p>
            <a:r>
              <a:rPr lang="fr-FR" sz="1500" dirty="0">
                <a:latin typeface="Eras Demi ITC" panose="020B0805030504020804" pitchFamily="34" charset="0"/>
              </a:rPr>
              <a:t>Sur un mur ahuri</a:t>
            </a:r>
          </a:p>
          <a:p>
            <a:r>
              <a:rPr lang="fr-FR" sz="1500" dirty="0">
                <a:latin typeface="Eras Demi ITC" panose="020B0805030504020804" pitchFamily="34" charset="0"/>
              </a:rPr>
              <a:t>des signes…</a:t>
            </a:r>
          </a:p>
          <a:p>
            <a:r>
              <a:rPr lang="fr-FR" sz="1500" dirty="0">
                <a:latin typeface="Eras Demi ITC" panose="020B0805030504020804" pitchFamily="34" charset="0"/>
              </a:rPr>
              <a:t>Deux abrutis dessinent </a:t>
            </a:r>
          </a:p>
          <a:p>
            <a:r>
              <a:rPr lang="fr-FR" sz="1500" dirty="0">
                <a:latin typeface="Eras Demi ITC" panose="020B0805030504020804" pitchFamily="34" charset="0"/>
              </a:rPr>
              <a:t>A l’urine.</a:t>
            </a:r>
          </a:p>
          <a:p>
            <a:r>
              <a:rPr lang="fr-FR" sz="1500" dirty="0">
                <a:latin typeface="Eras Demi ITC" panose="020B0805030504020804" pitchFamily="34" charset="0"/>
              </a:rPr>
              <a:t>Sur la chaussée</a:t>
            </a:r>
          </a:p>
          <a:p>
            <a:r>
              <a:rPr lang="fr-FR" sz="1500" dirty="0">
                <a:latin typeface="Eras Demi ITC" panose="020B0805030504020804" pitchFamily="34" charset="0"/>
              </a:rPr>
              <a:t>Etendue la, si détendue,</a:t>
            </a:r>
          </a:p>
          <a:p>
            <a:r>
              <a:rPr lang="fr-FR" sz="1500" dirty="0">
                <a:latin typeface="Eras Demi ITC" panose="020B0805030504020804" pitchFamily="34" charset="0"/>
              </a:rPr>
              <a:t>Dame saleté semble alitée.</a:t>
            </a:r>
          </a:p>
          <a:p>
            <a:r>
              <a:rPr lang="fr-FR" sz="1500" dirty="0">
                <a:latin typeface="Eras Demi ITC" panose="020B0805030504020804" pitchFamily="34" charset="0"/>
              </a:rPr>
              <a:t>Juste à côté, </a:t>
            </a:r>
          </a:p>
          <a:p>
            <a:r>
              <a:rPr lang="fr-FR" sz="1500" dirty="0">
                <a:latin typeface="Eras Demi ITC" panose="020B0805030504020804" pitchFamily="34" charset="0"/>
              </a:rPr>
              <a:t>des crottes chaudes</a:t>
            </a:r>
          </a:p>
          <a:p>
            <a:r>
              <a:rPr lang="fr-FR" sz="1500" dirty="0">
                <a:latin typeface="Eras Demi ITC" panose="020B0805030504020804" pitchFamily="34" charset="0"/>
              </a:rPr>
              <a:t>de chien </a:t>
            </a:r>
            <a:r>
              <a:rPr lang="fr-FR" sz="1500" dirty="0" err="1">
                <a:latin typeface="Eras Demi ITC" panose="020B0805030504020804" pitchFamily="34" charset="0"/>
              </a:rPr>
              <a:t>chien</a:t>
            </a:r>
            <a:endParaRPr lang="fr-FR" sz="1500" dirty="0">
              <a:latin typeface="Eras Demi ITC" panose="020B0805030504020804" pitchFamily="34" charset="0"/>
            </a:endParaRPr>
          </a:p>
          <a:p>
            <a:r>
              <a:rPr lang="fr-FR" sz="1500" dirty="0">
                <a:latin typeface="Eras Demi ITC" panose="020B0805030504020804" pitchFamily="34" charset="0"/>
              </a:rPr>
              <a:t>crient au crime</a:t>
            </a:r>
          </a:p>
          <a:p>
            <a:r>
              <a:rPr lang="fr-FR" sz="1500" dirty="0">
                <a:latin typeface="Eras Demi ITC" panose="020B0805030504020804" pitchFamily="34" charset="0"/>
              </a:rPr>
              <a:t>aux cieux trop bleus</a:t>
            </a:r>
          </a:p>
          <a:p>
            <a:r>
              <a:rPr lang="fr-FR" sz="1500" dirty="0">
                <a:latin typeface="Eras Demi ITC" panose="020B0805030504020804" pitchFamily="34" charset="0"/>
              </a:rPr>
              <a:t>de propreté,</a:t>
            </a:r>
          </a:p>
          <a:p>
            <a:r>
              <a:rPr lang="fr-FR" sz="1500" dirty="0">
                <a:latin typeface="Eras Demi ITC" panose="020B0805030504020804" pitchFamily="34" charset="0"/>
              </a:rPr>
              <a:t>à cet Eden</a:t>
            </a:r>
          </a:p>
          <a:p>
            <a:r>
              <a:rPr lang="fr-FR" sz="1500" dirty="0">
                <a:latin typeface="Eras Demi ITC" panose="020B0805030504020804" pitchFamily="34" charset="0"/>
              </a:rPr>
              <a:t>qui les dédaignent.</a:t>
            </a:r>
          </a:p>
          <a:p>
            <a:endParaRPr lang="fr-FR" dirty="0"/>
          </a:p>
        </p:txBody>
      </p:sp>
      <p:pic>
        <p:nvPicPr>
          <p:cNvPr id="5" name="Espace réservé du contenu 4" descr="image"/>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81490" y="1045028"/>
            <a:ext cx="5447210" cy="5381896"/>
          </a:xfrm>
          <a:prstGeom prst="rect">
            <a:avLst/>
          </a:prstGeom>
          <a:noFill/>
          <a:ln>
            <a:noFill/>
          </a:ln>
        </p:spPr>
      </p:pic>
    </p:spTree>
    <p:extLst>
      <p:ext uri="{BB962C8B-B14F-4D97-AF65-F5344CB8AC3E}">
        <p14:creationId xmlns:p14="http://schemas.microsoft.com/office/powerpoint/2010/main" val="3150089504"/>
      </p:ext>
    </p:extLst>
  </p:cSld>
  <p:clrMapOvr>
    <a:masterClrMapping/>
  </p:clrMapOvr>
  <p:transition spd="slow" advClick="0" advTm="10000">
    <p:comb/>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solidFill>
            <a:srgbClr val="7030A0"/>
          </a:solidFill>
        </p:spPr>
        <p:txBody>
          <a:bodyPr/>
          <a:lstStyle/>
          <a:p>
            <a:pPr algn="ctr"/>
            <a:r>
              <a:rPr lang="fr-FR" b="1" dirty="0">
                <a:solidFill>
                  <a:schemeClr val="bg1">
                    <a:lumMod val="95000"/>
                  </a:schemeClr>
                </a:solidFill>
                <a:latin typeface="Eras Bold ITC" panose="020B0907030504020204" pitchFamily="34" charset="0"/>
              </a:rPr>
              <a:t>LA FETE DE LA SIESTE</a:t>
            </a:r>
            <a:r>
              <a:rPr lang="fr-FR" dirty="0"/>
              <a:t/>
            </a:r>
            <a:br>
              <a:rPr lang="fr-FR" dirty="0"/>
            </a:br>
            <a:endParaRPr lang="fr-FR" dirty="0"/>
          </a:p>
        </p:txBody>
      </p:sp>
      <p:sp>
        <p:nvSpPr>
          <p:cNvPr id="4" name="Espace réservé du texte 3"/>
          <p:cNvSpPr>
            <a:spLocks noGrp="1"/>
          </p:cNvSpPr>
          <p:nvPr>
            <p:ph type="body" sz="half" idx="2"/>
          </p:nvPr>
        </p:nvSpPr>
        <p:spPr>
          <a:xfrm>
            <a:off x="839788" y="2083526"/>
            <a:ext cx="3932237" cy="3811588"/>
          </a:xfrm>
        </p:spPr>
        <p:style>
          <a:lnRef idx="1">
            <a:schemeClr val="accent6"/>
          </a:lnRef>
          <a:fillRef idx="2">
            <a:schemeClr val="accent6"/>
          </a:fillRef>
          <a:effectRef idx="1">
            <a:schemeClr val="accent6"/>
          </a:effectRef>
          <a:fontRef idx="minor">
            <a:schemeClr val="dk1"/>
          </a:fontRef>
        </p:style>
        <p:txBody>
          <a:bodyPr/>
          <a:lstStyle/>
          <a:p>
            <a:r>
              <a:rPr lang="fr-FR" dirty="0">
                <a:latin typeface="Eras Demi ITC" panose="020B0805030504020804" pitchFamily="34" charset="0"/>
              </a:rPr>
              <a:t>Couchées là sur</a:t>
            </a:r>
          </a:p>
          <a:p>
            <a:r>
              <a:rPr lang="fr-FR" dirty="0">
                <a:latin typeface="Eras Demi ITC" panose="020B0805030504020804" pitchFamily="34" charset="0"/>
              </a:rPr>
              <a:t>La chaussée dure,</a:t>
            </a:r>
          </a:p>
          <a:p>
            <a:r>
              <a:rPr lang="fr-FR" dirty="0">
                <a:latin typeface="Eras Demi ITC" panose="020B0805030504020804" pitchFamily="34" charset="0"/>
              </a:rPr>
              <a:t>Des flaques d’eau</a:t>
            </a:r>
          </a:p>
          <a:p>
            <a:r>
              <a:rPr lang="fr-FR" dirty="0">
                <a:latin typeface="Eras Demi ITC" panose="020B0805030504020804" pitchFamily="34" charset="0"/>
              </a:rPr>
              <a:t>ont sommeil,</a:t>
            </a:r>
          </a:p>
          <a:p>
            <a:r>
              <a:rPr lang="fr-FR" dirty="0">
                <a:latin typeface="Eras Demi ITC" panose="020B0805030504020804" pitchFamily="34" charset="0"/>
              </a:rPr>
              <a:t>Elles cachent leur dos</a:t>
            </a:r>
          </a:p>
          <a:p>
            <a:r>
              <a:rPr lang="fr-FR" dirty="0">
                <a:latin typeface="Eras Demi ITC" panose="020B0805030504020804" pitchFamily="34" charset="0"/>
              </a:rPr>
              <a:t>au soleil</a:t>
            </a:r>
          </a:p>
          <a:p>
            <a:r>
              <a:rPr lang="fr-FR" dirty="0">
                <a:latin typeface="Eras Demi ITC" panose="020B0805030504020804" pitchFamily="34" charset="0"/>
              </a:rPr>
              <a:t>et puis doucement, somnolent,</a:t>
            </a:r>
          </a:p>
          <a:p>
            <a:r>
              <a:rPr lang="fr-FR" dirty="0">
                <a:latin typeface="Eras Demi ITC" panose="020B0805030504020804" pitchFamily="34" charset="0"/>
              </a:rPr>
              <a:t>sous le regard complice</a:t>
            </a:r>
          </a:p>
          <a:p>
            <a:r>
              <a:rPr lang="fr-FR" dirty="0">
                <a:latin typeface="Eras Demi ITC" panose="020B0805030504020804" pitchFamily="34" charset="0"/>
              </a:rPr>
              <a:t>de la voute céleste</a:t>
            </a:r>
          </a:p>
          <a:p>
            <a:r>
              <a:rPr lang="fr-FR" dirty="0">
                <a:latin typeface="Eras Demi ITC" panose="020B0805030504020804" pitchFamily="34" charset="0"/>
              </a:rPr>
              <a:t>qui savoure sereine</a:t>
            </a:r>
          </a:p>
          <a:p>
            <a:r>
              <a:rPr lang="fr-FR" dirty="0">
                <a:latin typeface="Eras Demi ITC" panose="020B0805030504020804" pitchFamily="34" charset="0"/>
              </a:rPr>
              <a:t>les mêmes délices.</a:t>
            </a:r>
          </a:p>
        </p:txBody>
      </p:sp>
      <p:pic>
        <p:nvPicPr>
          <p:cNvPr id="5" name="Espace réservé du contenu 4" descr="Flaque D'Eau Réflexion Cobblestone - Photo gratuite sur Pixabay"/>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979963" y="534572"/>
            <a:ext cx="6706268" cy="5306280"/>
          </a:xfrm>
          <a:prstGeom prst="rect">
            <a:avLst/>
          </a:prstGeom>
          <a:noFill/>
          <a:ln>
            <a:noFill/>
          </a:ln>
        </p:spPr>
      </p:pic>
    </p:spTree>
    <p:extLst>
      <p:ext uri="{BB962C8B-B14F-4D97-AF65-F5344CB8AC3E}">
        <p14:creationId xmlns:p14="http://schemas.microsoft.com/office/powerpoint/2010/main" val="3881426899"/>
      </p:ext>
    </p:extLst>
  </p:cSld>
  <p:clrMapOvr>
    <a:masterClrMapping/>
  </p:clrMapOvr>
  <p:transition spd="slow" advClick="0" advTm="8000">
    <p:comb/>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6000" b="-36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solidFill>
            <a:srgbClr val="7030A0"/>
          </a:solidFill>
        </p:spPr>
        <p:txBody>
          <a:bodyPr/>
          <a:lstStyle/>
          <a:p>
            <a:pPr algn="ctr"/>
            <a:r>
              <a:rPr lang="fr-FR" b="1" dirty="0">
                <a:solidFill>
                  <a:schemeClr val="bg1">
                    <a:lumMod val="95000"/>
                  </a:schemeClr>
                </a:solidFill>
                <a:latin typeface="Eras Bold ITC" panose="020B0907030504020204" pitchFamily="34" charset="0"/>
              </a:rPr>
              <a:t>DESTIN EN FESTIN</a:t>
            </a:r>
            <a:r>
              <a:rPr lang="fr-FR" dirty="0"/>
              <a:t/>
            </a:r>
            <a:br>
              <a:rPr lang="fr-FR" dirty="0"/>
            </a:br>
            <a:endParaRPr lang="fr-FR" dirty="0"/>
          </a:p>
        </p:txBody>
      </p:sp>
      <p:sp>
        <p:nvSpPr>
          <p:cNvPr id="4" name="Espace réservé du texte 3"/>
          <p:cNvSpPr>
            <a:spLocks noGrp="1"/>
          </p:cNvSpPr>
          <p:nvPr>
            <p:ph type="body" sz="half" idx="2"/>
          </p:nvPr>
        </p:nvSpPr>
        <p:spPr>
          <a:xfrm>
            <a:off x="839788" y="2083526"/>
            <a:ext cx="3932237" cy="4415748"/>
          </a:xfrm>
        </p:spPr>
        <p:style>
          <a:lnRef idx="1">
            <a:schemeClr val="accent6"/>
          </a:lnRef>
          <a:fillRef idx="2">
            <a:schemeClr val="accent6"/>
          </a:fillRef>
          <a:effectRef idx="1">
            <a:schemeClr val="accent6"/>
          </a:effectRef>
          <a:fontRef idx="minor">
            <a:schemeClr val="dk1"/>
          </a:fontRef>
        </p:style>
        <p:txBody>
          <a:bodyPr anchor="ctr"/>
          <a:lstStyle/>
          <a:p>
            <a:r>
              <a:rPr lang="fr-FR" dirty="0">
                <a:latin typeface="Eras Demi ITC" panose="020B0805030504020804" pitchFamily="34" charset="0"/>
              </a:rPr>
              <a:t>Là où la roue</a:t>
            </a:r>
          </a:p>
          <a:p>
            <a:r>
              <a:rPr lang="fr-FR" dirty="0">
                <a:latin typeface="Eras Demi ITC" panose="020B0805030504020804" pitchFamily="34" charset="0"/>
              </a:rPr>
              <a:t>tournait sans se détourner,</a:t>
            </a:r>
          </a:p>
          <a:p>
            <a:r>
              <a:rPr lang="fr-FR" dirty="0">
                <a:latin typeface="Eras Demi ITC" panose="020B0805030504020804" pitchFamily="34" charset="0"/>
              </a:rPr>
              <a:t>Dame misère</a:t>
            </a:r>
          </a:p>
          <a:p>
            <a:r>
              <a:rPr lang="fr-FR" dirty="0">
                <a:latin typeface="Eras Demi ITC" panose="020B0805030504020804" pitchFamily="34" charset="0"/>
              </a:rPr>
              <a:t>sûre d’elle-même,</a:t>
            </a:r>
          </a:p>
          <a:p>
            <a:r>
              <a:rPr lang="fr-FR" dirty="0">
                <a:latin typeface="Eras Demi ITC" panose="020B0805030504020804" pitchFamily="34" charset="0"/>
              </a:rPr>
              <a:t>s’amusait</a:t>
            </a:r>
          </a:p>
          <a:p>
            <a:r>
              <a:rPr lang="fr-FR" dirty="0">
                <a:latin typeface="Eras Demi ITC" panose="020B0805030504020804" pitchFamily="34" charset="0"/>
              </a:rPr>
              <a:t>à miser</a:t>
            </a:r>
          </a:p>
          <a:p>
            <a:r>
              <a:rPr lang="fr-FR" dirty="0">
                <a:latin typeface="Eras Demi ITC" panose="020B0805030504020804" pitchFamily="34" charset="0"/>
              </a:rPr>
              <a:t>sur les mêmes ….</a:t>
            </a:r>
          </a:p>
          <a:p>
            <a:r>
              <a:rPr lang="fr-FR" dirty="0">
                <a:latin typeface="Eras Demi ITC" panose="020B0805030504020804" pitchFamily="34" charset="0"/>
              </a:rPr>
              <a:t>Les mêmes qu’elle adorait</a:t>
            </a:r>
          </a:p>
          <a:p>
            <a:r>
              <a:rPr lang="fr-FR" dirty="0">
                <a:latin typeface="Eras Demi ITC" panose="020B0805030504020804" pitchFamily="34" charset="0"/>
              </a:rPr>
              <a:t>les mêmes qui l’abhorraient.</a:t>
            </a:r>
          </a:p>
          <a:p>
            <a:endParaRPr lang="fr-FR" dirty="0"/>
          </a:p>
        </p:txBody>
      </p:sp>
      <p:pic>
        <p:nvPicPr>
          <p:cNvPr id="5" name="Espace réservé du contenu 4" descr="Plus de 100 images de Mendiant et de Pauvre - Pixabay"/>
          <p:cNvPicPr>
            <a:picLocks noGrp="1"/>
          </p:cNvPicPr>
          <p:nvPr>
            <p:ph idx="1"/>
          </p:nvPr>
        </p:nvPicPr>
        <p:blipFill rotWithShape="1">
          <a:blip r:embed="rId3">
            <a:extLst>
              <a:ext uri="{28A0092B-C50C-407E-A947-70E740481C1C}">
                <a14:useLocalDpi xmlns:a14="http://schemas.microsoft.com/office/drawing/2010/main" val="0"/>
              </a:ext>
            </a:extLst>
          </a:blip>
          <a:srcRect r="24439"/>
          <a:stretch/>
        </p:blipFill>
        <p:spPr bwMode="auto">
          <a:xfrm>
            <a:off x="4941780" y="246184"/>
            <a:ext cx="5341703" cy="6253090"/>
          </a:xfrm>
          <a:prstGeom prst="rect">
            <a:avLst/>
          </a:prstGeom>
          <a:noFill/>
          <a:ln>
            <a:noFill/>
          </a:ln>
        </p:spPr>
      </p:pic>
    </p:spTree>
    <p:extLst>
      <p:ext uri="{BB962C8B-B14F-4D97-AF65-F5344CB8AC3E}">
        <p14:creationId xmlns:p14="http://schemas.microsoft.com/office/powerpoint/2010/main" val="4211858439"/>
      </p:ext>
    </p:extLst>
  </p:cSld>
  <p:clrMapOvr>
    <a:masterClrMapping/>
  </p:clrMapOvr>
  <p:transition spd="slow" advClick="0" advTm="7000">
    <p:comb/>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39788" y="203654"/>
            <a:ext cx="3932237" cy="1141820"/>
          </a:xfrm>
          <a:solidFill>
            <a:srgbClr val="7030A0"/>
          </a:solidFill>
        </p:spPr>
        <p:txBody>
          <a:bodyPr anchor="t">
            <a:normAutofit fontScale="90000"/>
          </a:bodyPr>
          <a:lstStyle/>
          <a:p>
            <a:pPr algn="ctr"/>
            <a:r>
              <a:rPr lang="fr-FR" b="1" dirty="0">
                <a:solidFill>
                  <a:schemeClr val="bg1">
                    <a:lumMod val="95000"/>
                  </a:schemeClr>
                </a:solidFill>
                <a:latin typeface="Eras Bold ITC" panose="020B0907030504020204" pitchFamily="34" charset="0"/>
              </a:rPr>
              <a:t>CHEMIN SANS LENDEMAIN</a:t>
            </a:r>
            <a:r>
              <a:rPr lang="fr-FR" dirty="0"/>
              <a:t/>
            </a:r>
            <a:br>
              <a:rPr lang="fr-FR" dirty="0"/>
            </a:br>
            <a:endParaRPr lang="fr-FR" dirty="0"/>
          </a:p>
        </p:txBody>
      </p:sp>
      <p:sp>
        <p:nvSpPr>
          <p:cNvPr id="4" name="Espace réservé du texte 3"/>
          <p:cNvSpPr>
            <a:spLocks noGrp="1"/>
          </p:cNvSpPr>
          <p:nvPr>
            <p:ph type="body" sz="half" idx="2"/>
          </p:nvPr>
        </p:nvSpPr>
        <p:spPr>
          <a:xfrm>
            <a:off x="839788" y="1371600"/>
            <a:ext cx="3932237" cy="5303520"/>
          </a:xfrm>
        </p:spPr>
        <p:style>
          <a:lnRef idx="1">
            <a:schemeClr val="accent6"/>
          </a:lnRef>
          <a:fillRef idx="2">
            <a:schemeClr val="accent6"/>
          </a:fillRef>
          <a:effectRef idx="1">
            <a:schemeClr val="accent6"/>
          </a:effectRef>
          <a:fontRef idx="minor">
            <a:schemeClr val="dk1"/>
          </a:fontRef>
        </p:style>
        <p:txBody>
          <a:bodyPr>
            <a:normAutofit fontScale="77500" lnSpcReduction="20000"/>
          </a:bodyPr>
          <a:lstStyle/>
          <a:p>
            <a:r>
              <a:rPr lang="fr-FR" dirty="0">
                <a:latin typeface="Eras Demi ITC" panose="020B0805030504020804" pitchFamily="34" charset="0"/>
              </a:rPr>
              <a:t>A l’ombre des pistes</a:t>
            </a:r>
          </a:p>
          <a:p>
            <a:r>
              <a:rPr lang="fr-FR" dirty="0">
                <a:latin typeface="Eras Demi ITC" panose="020B0805030504020804" pitchFamily="34" charset="0"/>
              </a:rPr>
              <a:t>Emmitouflées,</a:t>
            </a:r>
          </a:p>
          <a:p>
            <a:r>
              <a:rPr lang="fr-FR" dirty="0">
                <a:latin typeface="Eras Demi ITC" panose="020B0805030504020804" pitchFamily="34" charset="0"/>
              </a:rPr>
              <a:t>Une ombre se glisse sans mots souffler.</a:t>
            </a:r>
          </a:p>
          <a:p>
            <a:r>
              <a:rPr lang="fr-FR" dirty="0">
                <a:latin typeface="Eras Demi ITC" panose="020B0805030504020804" pitchFamily="34" charset="0"/>
              </a:rPr>
              <a:t>Elle se rit du manège</a:t>
            </a:r>
          </a:p>
          <a:p>
            <a:r>
              <a:rPr lang="fr-FR" dirty="0">
                <a:latin typeface="Eras Demi ITC" panose="020B0805030504020804" pitchFamily="34" charset="0"/>
              </a:rPr>
              <a:t>Stérile de la neige </a:t>
            </a:r>
          </a:p>
          <a:p>
            <a:r>
              <a:rPr lang="fr-FR" dirty="0">
                <a:latin typeface="Eras Demi ITC" panose="020B0805030504020804" pitchFamily="34" charset="0"/>
              </a:rPr>
              <a:t>sur la peau de ses os.</a:t>
            </a:r>
          </a:p>
          <a:p>
            <a:r>
              <a:rPr lang="fr-FR" dirty="0">
                <a:latin typeface="Eras Demi ITC" panose="020B0805030504020804" pitchFamily="34" charset="0"/>
              </a:rPr>
              <a:t>Mais voila</a:t>
            </a:r>
          </a:p>
          <a:p>
            <a:r>
              <a:rPr lang="fr-FR" dirty="0">
                <a:latin typeface="Eras Demi ITC" panose="020B0805030504020804" pitchFamily="34" charset="0"/>
              </a:rPr>
              <a:t>Les chandelles de son cœur</a:t>
            </a:r>
          </a:p>
          <a:p>
            <a:r>
              <a:rPr lang="fr-FR" dirty="0">
                <a:latin typeface="Eras Demi ITC" panose="020B0805030504020804" pitchFamily="34" charset="0"/>
              </a:rPr>
              <a:t>Qui chancellent toutes en chœur</a:t>
            </a:r>
          </a:p>
          <a:p>
            <a:r>
              <a:rPr lang="fr-FR" dirty="0">
                <a:latin typeface="Eras Demi ITC" panose="020B0805030504020804" pitchFamily="34" charset="0"/>
              </a:rPr>
              <a:t>Enrhumées par les bises </a:t>
            </a:r>
          </a:p>
          <a:p>
            <a:r>
              <a:rPr lang="fr-FR" dirty="0">
                <a:latin typeface="Eras Demi ITC" panose="020B0805030504020804" pitchFamily="34" charset="0"/>
              </a:rPr>
              <a:t>de la brise enjouée.</a:t>
            </a:r>
          </a:p>
          <a:p>
            <a:r>
              <a:rPr lang="fr-FR" dirty="0">
                <a:latin typeface="Eras Demi ITC" panose="020B0805030504020804" pitchFamily="34" charset="0"/>
              </a:rPr>
              <a:t>Leurs flammes, doucement</a:t>
            </a:r>
          </a:p>
          <a:p>
            <a:r>
              <a:rPr lang="fr-FR" dirty="0">
                <a:latin typeface="Eras Demi ITC" panose="020B0805030504020804" pitchFamily="34" charset="0"/>
              </a:rPr>
              <a:t>Se fanent sous le vent</a:t>
            </a:r>
          </a:p>
          <a:p>
            <a:r>
              <a:rPr lang="fr-FR" dirty="0">
                <a:latin typeface="Eras Demi ITC" panose="020B0805030504020804" pitchFamily="34" charset="0"/>
              </a:rPr>
              <a:t>Chuchotant en toussotant </a:t>
            </a:r>
          </a:p>
          <a:p>
            <a:r>
              <a:rPr lang="fr-FR" dirty="0">
                <a:latin typeface="Eras Demi ITC" panose="020B0805030504020804" pitchFamily="34" charset="0"/>
              </a:rPr>
              <a:t>aux oreilles du sommeil.</a:t>
            </a:r>
          </a:p>
          <a:p>
            <a:r>
              <a:rPr lang="fr-FR" dirty="0">
                <a:latin typeface="Eras Demi ITC" panose="020B0805030504020804" pitchFamily="34" charset="0"/>
              </a:rPr>
              <a:t>Sur un trottoir, ce soir</a:t>
            </a:r>
          </a:p>
          <a:p>
            <a:r>
              <a:rPr lang="fr-FR" dirty="0">
                <a:latin typeface="Eras Demi ITC" panose="020B0805030504020804" pitchFamily="34" charset="0"/>
              </a:rPr>
              <a:t>Un vieux clochard</a:t>
            </a:r>
          </a:p>
          <a:p>
            <a:r>
              <a:rPr lang="fr-FR" dirty="0">
                <a:latin typeface="Eras Demi ITC" panose="020B0805030504020804" pitchFamily="34" charset="0"/>
              </a:rPr>
              <a:t>s’éteint lentement</a:t>
            </a:r>
          </a:p>
          <a:p>
            <a:r>
              <a:rPr lang="fr-FR" dirty="0">
                <a:latin typeface="Eras Demi ITC" panose="020B0805030504020804" pitchFamily="34" charset="0"/>
              </a:rPr>
              <a:t>sous l’étreinte lancinante</a:t>
            </a:r>
          </a:p>
          <a:p>
            <a:r>
              <a:rPr lang="fr-FR" dirty="0">
                <a:latin typeface="Eras Demi ITC" panose="020B0805030504020804" pitchFamily="34" charset="0"/>
              </a:rPr>
              <a:t>Du froid du mois de décembre.</a:t>
            </a:r>
          </a:p>
          <a:p>
            <a:endParaRPr lang="fr-FR" dirty="0"/>
          </a:p>
        </p:txBody>
      </p:sp>
      <p:pic>
        <p:nvPicPr>
          <p:cNvPr id="5" name="Espace réservé du contenu 4" descr="Arriva il grande freddo: 3500 clochard rischiano la vita in tutto ..."/>
          <p:cNvPicPr>
            <a:picLocks noGrp="1"/>
          </p:cNvPicPr>
          <p:nvPr>
            <p:ph idx="1"/>
          </p:nvPr>
        </p:nvPicPr>
        <p:blipFill rotWithShape="1">
          <a:blip r:embed="rId3">
            <a:extLst>
              <a:ext uri="{28A0092B-C50C-407E-A947-70E740481C1C}">
                <a14:useLocalDpi xmlns:a14="http://schemas.microsoft.com/office/drawing/2010/main" val="0"/>
              </a:ext>
            </a:extLst>
          </a:blip>
          <a:srcRect r="19532"/>
          <a:stretch/>
        </p:blipFill>
        <p:spPr bwMode="auto">
          <a:xfrm>
            <a:off x="4889591" y="732962"/>
            <a:ext cx="7141301" cy="5328204"/>
          </a:xfrm>
          <a:prstGeom prst="rect">
            <a:avLst/>
          </a:prstGeom>
          <a:noFill/>
          <a:ln>
            <a:noFill/>
          </a:ln>
        </p:spPr>
      </p:pic>
    </p:spTree>
    <p:extLst>
      <p:ext uri="{BB962C8B-B14F-4D97-AF65-F5344CB8AC3E}">
        <p14:creationId xmlns:p14="http://schemas.microsoft.com/office/powerpoint/2010/main" val="2812416125"/>
      </p:ext>
    </p:extLst>
  </p:cSld>
  <p:clrMapOvr>
    <a:masterClrMapping/>
  </p:clrMapOvr>
  <p:transition spd="slow" advClick="0" advTm="12000">
    <p:comb/>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6000" b="-36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39788" y="209006"/>
            <a:ext cx="3932237" cy="1005841"/>
          </a:xfrm>
          <a:solidFill>
            <a:srgbClr val="7030A0"/>
          </a:solidFill>
        </p:spPr>
        <p:txBody>
          <a:bodyPr anchor="t">
            <a:normAutofit fontScale="90000"/>
          </a:bodyPr>
          <a:lstStyle/>
          <a:p>
            <a:pPr algn="ctr"/>
            <a:r>
              <a:rPr lang="fr-FR" b="1" dirty="0">
                <a:solidFill>
                  <a:schemeClr val="bg1">
                    <a:lumMod val="95000"/>
                  </a:schemeClr>
                </a:solidFill>
                <a:latin typeface="Eras Bold ITC" panose="020B0907030504020204" pitchFamily="34" charset="0"/>
              </a:rPr>
              <a:t>LA DANSE DES SENS</a:t>
            </a:r>
            <a:r>
              <a:rPr lang="fr-FR" dirty="0"/>
              <a:t/>
            </a:r>
            <a:br>
              <a:rPr lang="fr-FR" dirty="0"/>
            </a:br>
            <a:endParaRPr lang="fr-FR" dirty="0"/>
          </a:p>
        </p:txBody>
      </p:sp>
      <p:sp>
        <p:nvSpPr>
          <p:cNvPr id="4" name="Espace réservé du texte 3"/>
          <p:cNvSpPr>
            <a:spLocks noGrp="1"/>
          </p:cNvSpPr>
          <p:nvPr>
            <p:ph type="body" sz="half" idx="2"/>
          </p:nvPr>
        </p:nvSpPr>
        <p:spPr>
          <a:xfrm>
            <a:off x="839788" y="1214847"/>
            <a:ext cx="3932237" cy="5434148"/>
          </a:xfrm>
        </p:spPr>
        <p:style>
          <a:lnRef idx="1">
            <a:schemeClr val="accent6"/>
          </a:lnRef>
          <a:fillRef idx="2">
            <a:schemeClr val="accent6"/>
          </a:fillRef>
          <a:effectRef idx="1">
            <a:schemeClr val="accent6"/>
          </a:effectRef>
          <a:fontRef idx="minor">
            <a:schemeClr val="dk1"/>
          </a:fontRef>
        </p:style>
        <p:txBody>
          <a:bodyPr>
            <a:normAutofit/>
          </a:bodyPr>
          <a:lstStyle/>
          <a:p>
            <a:r>
              <a:rPr lang="fr-FR" dirty="0">
                <a:latin typeface="Eras Demi ITC" panose="020B0805030504020804" pitchFamily="34" charset="0"/>
              </a:rPr>
              <a:t>Enlacés dans l’exiguïté</a:t>
            </a:r>
          </a:p>
          <a:p>
            <a:r>
              <a:rPr lang="fr-FR" dirty="0">
                <a:latin typeface="Eras Demi ITC" panose="020B0805030504020804" pitchFamily="34" charset="0"/>
              </a:rPr>
              <a:t>de l’intimité,</a:t>
            </a:r>
          </a:p>
          <a:p>
            <a:r>
              <a:rPr lang="fr-FR" dirty="0">
                <a:latin typeface="Eras Demi ITC" panose="020B0805030504020804" pitchFamily="34" charset="0"/>
              </a:rPr>
              <a:t>deux silhouettes sombres</a:t>
            </a:r>
          </a:p>
          <a:p>
            <a:r>
              <a:rPr lang="fr-FR" dirty="0">
                <a:latin typeface="Eras Demi ITC" panose="020B0805030504020804" pitchFamily="34" charset="0"/>
              </a:rPr>
              <a:t>comptent les pirouettes </a:t>
            </a:r>
          </a:p>
          <a:p>
            <a:r>
              <a:rPr lang="fr-FR" dirty="0">
                <a:latin typeface="Eras Demi ITC" panose="020B0805030504020804" pitchFamily="34" charset="0"/>
              </a:rPr>
              <a:t>sans se lasser.</a:t>
            </a:r>
          </a:p>
          <a:p>
            <a:r>
              <a:rPr lang="fr-FR" dirty="0">
                <a:latin typeface="Eras Demi ITC" panose="020B0805030504020804" pitchFamily="34" charset="0"/>
              </a:rPr>
              <a:t>Elles se parlent</a:t>
            </a:r>
          </a:p>
          <a:p>
            <a:r>
              <a:rPr lang="fr-FR" dirty="0">
                <a:latin typeface="Eras Demi ITC" panose="020B0805030504020804" pitchFamily="34" charset="0"/>
              </a:rPr>
              <a:t>de pilon à sillon,</a:t>
            </a:r>
          </a:p>
          <a:p>
            <a:r>
              <a:rPr lang="fr-FR" dirty="0">
                <a:latin typeface="Eras Demi ITC" panose="020B0805030504020804" pitchFamily="34" charset="0"/>
              </a:rPr>
              <a:t>se séparent,</a:t>
            </a:r>
          </a:p>
          <a:p>
            <a:r>
              <a:rPr lang="fr-FR" dirty="0">
                <a:latin typeface="Eras Demi ITC" panose="020B0805030504020804" pitchFamily="34" charset="0"/>
              </a:rPr>
              <a:t>le temps </a:t>
            </a:r>
          </a:p>
          <a:p>
            <a:r>
              <a:rPr lang="fr-FR" dirty="0">
                <a:latin typeface="Eras Demi ITC" panose="020B0805030504020804" pitchFamily="34" charset="0"/>
              </a:rPr>
              <a:t>que ces perles d’eau</a:t>
            </a:r>
          </a:p>
          <a:p>
            <a:r>
              <a:rPr lang="fr-FR" dirty="0">
                <a:latin typeface="Eras Demi ITC" panose="020B0805030504020804" pitchFamily="34" charset="0"/>
              </a:rPr>
              <a:t>lentement,</a:t>
            </a:r>
          </a:p>
          <a:p>
            <a:r>
              <a:rPr lang="fr-FR" dirty="0">
                <a:latin typeface="Eras Demi ITC" panose="020B0805030504020804" pitchFamily="34" charset="0"/>
              </a:rPr>
              <a:t>s’épèlent sur leur dos</a:t>
            </a:r>
          </a:p>
          <a:p>
            <a:r>
              <a:rPr lang="fr-FR" dirty="0">
                <a:latin typeface="Eras Demi ITC" panose="020B0805030504020804" pitchFamily="34" charset="0"/>
              </a:rPr>
              <a:t>puis conversent encore,</a:t>
            </a:r>
          </a:p>
          <a:p>
            <a:r>
              <a:rPr lang="fr-FR" dirty="0">
                <a:latin typeface="Eras Demi ITC" panose="020B0805030504020804" pitchFamily="34" charset="0"/>
              </a:rPr>
              <a:t>convergent, corps pour corps.</a:t>
            </a:r>
          </a:p>
          <a:p>
            <a:r>
              <a:rPr lang="fr-FR" dirty="0">
                <a:latin typeface="Eras Demi ITC" panose="020B0805030504020804" pitchFamily="34" charset="0"/>
              </a:rPr>
              <a:t>Ame pour âme …. Aux larmes  </a:t>
            </a:r>
          </a:p>
          <a:p>
            <a:endParaRPr lang="fr-FR" dirty="0"/>
          </a:p>
        </p:txBody>
      </p:sp>
      <p:pic>
        <p:nvPicPr>
          <p:cNvPr id="5" name="Espace réservé du contenu 4" descr="Coucher De Soleil L'Amour Océan - Image gratuite sur Pixabay"/>
          <p:cNvPicPr>
            <a:picLocks noGrp="1"/>
          </p:cNvPicPr>
          <p:nvPr>
            <p:ph idx="1"/>
          </p:nvPr>
        </p:nvPicPr>
        <p:blipFill rotWithShape="1">
          <a:blip r:embed="rId3">
            <a:extLst>
              <a:ext uri="{28A0092B-C50C-407E-A947-70E740481C1C}">
                <a14:useLocalDpi xmlns:a14="http://schemas.microsoft.com/office/drawing/2010/main" val="0"/>
              </a:ext>
            </a:extLst>
          </a:blip>
          <a:srcRect r="25034"/>
          <a:stretch/>
        </p:blipFill>
        <p:spPr bwMode="auto">
          <a:xfrm>
            <a:off x="4818185" y="711926"/>
            <a:ext cx="6914270" cy="5646671"/>
          </a:xfrm>
          <a:prstGeom prst="rect">
            <a:avLst/>
          </a:prstGeom>
          <a:noFill/>
          <a:ln>
            <a:noFill/>
          </a:ln>
        </p:spPr>
      </p:pic>
    </p:spTree>
    <p:extLst>
      <p:ext uri="{BB962C8B-B14F-4D97-AF65-F5344CB8AC3E}">
        <p14:creationId xmlns:p14="http://schemas.microsoft.com/office/powerpoint/2010/main" val="4108665702"/>
      </p:ext>
    </p:extLst>
  </p:cSld>
  <p:clrMapOvr>
    <a:masterClrMapping/>
  </p:clrMapOvr>
  <p:transition spd="slow" advClick="0" advTm="12000">
    <p:comb/>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4280852" cy="1600200"/>
          </a:xfrm>
        </p:spPr>
        <p:style>
          <a:lnRef idx="1">
            <a:schemeClr val="accent2"/>
          </a:lnRef>
          <a:fillRef idx="2">
            <a:schemeClr val="accent2"/>
          </a:fillRef>
          <a:effectRef idx="1">
            <a:schemeClr val="accent2"/>
          </a:effectRef>
          <a:fontRef idx="minor">
            <a:schemeClr val="dk1"/>
          </a:fontRef>
        </p:style>
        <p:txBody>
          <a:bodyPr anchor="ctr">
            <a:normAutofit/>
          </a:bodyPr>
          <a:lstStyle/>
          <a:p>
            <a:r>
              <a:rPr lang="fr-FR" sz="2800" dirty="0" smtClean="0">
                <a:latin typeface="Eras Bold ITC" panose="020B0907030504020204" pitchFamily="34" charset="0"/>
              </a:rPr>
              <a:t>CE RECUEIL EST MON POINT DE VUE SUR VOUS ET MOI	</a:t>
            </a:r>
            <a:endParaRPr lang="fr-FR" sz="2800" dirty="0">
              <a:latin typeface="Eras Bold ITC" panose="020B0907030504020204" pitchFamily="34" charset="0"/>
            </a:endParaRPr>
          </a:p>
        </p:txBody>
      </p:sp>
      <p:sp>
        <p:nvSpPr>
          <p:cNvPr id="4" name="Espace réservé du texte 3"/>
          <p:cNvSpPr>
            <a:spLocks noGrp="1"/>
          </p:cNvSpPr>
          <p:nvPr>
            <p:ph type="body" sz="half" idx="2"/>
          </p:nvPr>
        </p:nvSpPr>
        <p:spPr>
          <a:xfrm>
            <a:off x="853851" y="2109652"/>
            <a:ext cx="4266789" cy="3811588"/>
          </a:xfrm>
        </p:spPr>
        <p:style>
          <a:lnRef idx="1">
            <a:schemeClr val="accent5"/>
          </a:lnRef>
          <a:fillRef idx="2">
            <a:schemeClr val="accent5"/>
          </a:fillRef>
          <a:effectRef idx="1">
            <a:schemeClr val="accent5"/>
          </a:effectRef>
          <a:fontRef idx="minor">
            <a:schemeClr val="dk1"/>
          </a:fontRef>
        </p:style>
        <p:txBody>
          <a:bodyPr>
            <a:normAutofit fontScale="92500" lnSpcReduction="10000"/>
          </a:bodyPr>
          <a:lstStyle/>
          <a:p>
            <a:r>
              <a:rPr lang="fr-FR" dirty="0" smtClean="0">
                <a:latin typeface="Eras Demi ITC" panose="020B0805030504020804" pitchFamily="34" charset="0"/>
              </a:rPr>
              <a:t>Je ne pense pas être un poète, ni même un penseur. Par contre, je suis un observateur permanent de notre monde, de notre planète, de ses spécificités, de ses incongruités, de ses merveilles.</a:t>
            </a:r>
          </a:p>
          <a:p>
            <a:r>
              <a:rPr lang="fr-FR" dirty="0" smtClean="0">
                <a:latin typeface="Eras Demi ITC" panose="020B0805030504020804" pitchFamily="34" charset="0"/>
              </a:rPr>
              <a:t>En fait, en l’observant, je la ressens, je la ressens profondément à travers l’univers dont elle fait partie, la nature aussi mais surtout les gens et principalement ce qu’on appelle « les petits gens ».</a:t>
            </a:r>
          </a:p>
          <a:p>
            <a:r>
              <a:rPr lang="fr-FR" dirty="0" smtClean="0">
                <a:latin typeface="Eras Demi ITC" panose="020B0805030504020804" pitchFamily="34" charset="0"/>
              </a:rPr>
              <a:t>C’est là, c’est à ce niveau que l’on peut tâter le pouls de la vie: les joies, les peines, les amertumes, les nostalgies, les colères, les tristesses, les compassions, en un mot la dramaturgie humaine.</a:t>
            </a:r>
          </a:p>
          <a:p>
            <a:r>
              <a:rPr lang="fr-FR" dirty="0" smtClean="0">
                <a:latin typeface="Eras Demi ITC" panose="020B0805030504020804" pitchFamily="34" charset="0"/>
              </a:rPr>
              <a:t>Voici ma part d’humanité à travers quelques textes métissés à quelques images qui feront votre bonheur, je l’espère.</a:t>
            </a:r>
            <a:endParaRPr lang="fr-FR" dirty="0">
              <a:latin typeface="Eras Demi ITC" panose="020B0805030504020804" pitchFamily="34" charset="0"/>
            </a:endParaRPr>
          </a:p>
        </p:txBody>
      </p:sp>
      <p:pic>
        <p:nvPicPr>
          <p:cNvPr id="7" name="Espace réservé du contenu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8606"/>
          <a:stretch/>
        </p:blipFill>
        <p:spPr>
          <a:xfrm rot="5400000">
            <a:off x="5706556" y="1151298"/>
            <a:ext cx="6762352" cy="4276581"/>
          </a:xfrm>
          <a:prstGeom prst="ellipse">
            <a:avLst/>
          </a:prstGeom>
          <a:ln>
            <a:noFill/>
          </a:ln>
          <a:effectLst>
            <a:softEdge rad="112500"/>
          </a:effectLst>
        </p:spPr>
      </p:pic>
    </p:spTree>
    <p:extLst>
      <p:ext uri="{BB962C8B-B14F-4D97-AF65-F5344CB8AC3E}">
        <p14:creationId xmlns:p14="http://schemas.microsoft.com/office/powerpoint/2010/main" val="1678256971"/>
      </p:ext>
    </p:extLst>
  </p:cSld>
  <p:clrMapOvr>
    <a:masterClrMapping/>
  </p:clrMapOvr>
  <p:transition spd="slow" advClick="0" advTm="10000">
    <p:comb/>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solidFill>
            <a:srgbClr val="7030A0"/>
          </a:solidFill>
        </p:spPr>
        <p:txBody>
          <a:bodyPr/>
          <a:lstStyle/>
          <a:p>
            <a:pPr algn="ctr"/>
            <a:r>
              <a:rPr lang="fr-FR" b="1" dirty="0">
                <a:solidFill>
                  <a:schemeClr val="bg1">
                    <a:lumMod val="95000"/>
                  </a:schemeClr>
                </a:solidFill>
                <a:latin typeface="Eras Bold ITC" panose="020B0907030504020204" pitchFamily="34" charset="0"/>
              </a:rPr>
              <a:t>ABSCENCE VIVANTE</a:t>
            </a:r>
            <a:r>
              <a:rPr lang="fr-FR" dirty="0"/>
              <a:t/>
            </a:r>
            <a:br>
              <a:rPr lang="fr-FR" dirty="0"/>
            </a:br>
            <a:endParaRPr lang="fr-FR" dirty="0"/>
          </a:p>
        </p:txBody>
      </p:sp>
      <p:sp>
        <p:nvSpPr>
          <p:cNvPr id="4" name="Espace réservé du texte 3"/>
          <p:cNvSpPr>
            <a:spLocks noGrp="1"/>
          </p:cNvSpPr>
          <p:nvPr>
            <p:ph type="body" sz="half" idx="2"/>
          </p:nvPr>
        </p:nvSpPr>
        <p:spPr>
          <a:xfrm>
            <a:off x="839788" y="2096588"/>
            <a:ext cx="3932237" cy="4291149"/>
          </a:xfrm>
        </p:spPr>
        <p:style>
          <a:lnRef idx="1">
            <a:schemeClr val="accent6"/>
          </a:lnRef>
          <a:fillRef idx="2">
            <a:schemeClr val="accent6"/>
          </a:fillRef>
          <a:effectRef idx="1">
            <a:schemeClr val="accent6"/>
          </a:effectRef>
          <a:fontRef idx="minor">
            <a:schemeClr val="dk1"/>
          </a:fontRef>
        </p:style>
        <p:txBody>
          <a:bodyPr anchor="ctr">
            <a:normAutofit fontScale="92500" lnSpcReduction="20000"/>
          </a:bodyPr>
          <a:lstStyle/>
          <a:p>
            <a:r>
              <a:rPr lang="fr-FR" dirty="0">
                <a:latin typeface="Eras Demi ITC" panose="020B0805030504020804" pitchFamily="34" charset="0"/>
              </a:rPr>
              <a:t>Ce regard si vide</a:t>
            </a:r>
          </a:p>
          <a:p>
            <a:r>
              <a:rPr lang="fr-FR" dirty="0">
                <a:latin typeface="Eras Demi ITC" panose="020B0805030504020804" pitchFamily="34" charset="0"/>
              </a:rPr>
              <a:t>qui s’égare bien vite</a:t>
            </a:r>
          </a:p>
          <a:p>
            <a:r>
              <a:rPr lang="fr-FR" dirty="0">
                <a:latin typeface="Eras Demi ITC" panose="020B0805030504020804" pitchFamily="34" charset="0"/>
              </a:rPr>
              <a:t>sur le chemin du mien.</a:t>
            </a:r>
          </a:p>
          <a:p>
            <a:r>
              <a:rPr lang="fr-FR" dirty="0">
                <a:latin typeface="Eras Demi ITC" panose="020B0805030504020804" pitchFamily="34" charset="0"/>
              </a:rPr>
              <a:t>ces mots. Ces phrases</a:t>
            </a:r>
          </a:p>
          <a:p>
            <a:r>
              <a:rPr lang="fr-FR" dirty="0">
                <a:latin typeface="Eras Demi ITC" panose="020B0805030504020804" pitchFamily="34" charset="0"/>
              </a:rPr>
              <a:t>qui font naufrage.</a:t>
            </a:r>
          </a:p>
          <a:p>
            <a:r>
              <a:rPr lang="fr-FR" dirty="0">
                <a:latin typeface="Eras Demi ITC" panose="020B0805030504020804" pitchFamily="34" charset="0"/>
              </a:rPr>
              <a:t>cet air, ces gestes</a:t>
            </a:r>
          </a:p>
          <a:p>
            <a:r>
              <a:rPr lang="fr-FR" dirty="0">
                <a:latin typeface="Eras Demi ITC" panose="020B0805030504020804" pitchFamily="34" charset="0"/>
              </a:rPr>
              <a:t>qui errent au désert…</a:t>
            </a:r>
          </a:p>
          <a:p>
            <a:r>
              <a:rPr lang="fr-FR" dirty="0">
                <a:latin typeface="Eras Demi ITC" panose="020B0805030504020804" pitchFamily="34" charset="0"/>
              </a:rPr>
              <a:t>une saison sèche</a:t>
            </a:r>
          </a:p>
          <a:p>
            <a:r>
              <a:rPr lang="fr-FR" dirty="0">
                <a:latin typeface="Eras Demi ITC" panose="020B0805030504020804" pitchFamily="34" charset="0"/>
              </a:rPr>
              <a:t>aura eu raison</a:t>
            </a:r>
          </a:p>
          <a:p>
            <a:r>
              <a:rPr lang="fr-FR" dirty="0">
                <a:latin typeface="Eras Demi ITC" panose="020B0805030504020804" pitchFamily="34" charset="0"/>
              </a:rPr>
              <a:t>de ta raison.</a:t>
            </a:r>
          </a:p>
          <a:p>
            <a:r>
              <a:rPr lang="fr-FR" dirty="0">
                <a:latin typeface="Eras Demi ITC" panose="020B0805030504020804" pitchFamily="34" charset="0"/>
              </a:rPr>
              <a:t>La voilà sans voile</a:t>
            </a:r>
          </a:p>
          <a:p>
            <a:r>
              <a:rPr lang="fr-FR" dirty="0">
                <a:latin typeface="Eras Demi ITC" panose="020B0805030504020804" pitchFamily="34" charset="0"/>
              </a:rPr>
              <a:t>Veine chimère derrière</a:t>
            </a:r>
          </a:p>
          <a:p>
            <a:r>
              <a:rPr lang="fr-FR" dirty="0">
                <a:latin typeface="Eras Demi ITC" panose="020B0805030504020804" pitchFamily="34" charset="0"/>
              </a:rPr>
              <a:t>cet horizon ciel</a:t>
            </a:r>
          </a:p>
          <a:p>
            <a:r>
              <a:rPr lang="fr-FR" dirty="0">
                <a:latin typeface="Eras Demi ITC" panose="020B0805030504020804" pitchFamily="34" charset="0"/>
              </a:rPr>
              <a:t>qui dort dehors</a:t>
            </a:r>
          </a:p>
        </p:txBody>
      </p:sp>
      <p:pic>
        <p:nvPicPr>
          <p:cNvPr id="7" name="Espace réservé du contenu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86346" y="457199"/>
            <a:ext cx="5377690" cy="5930537"/>
          </a:xfrm>
        </p:spPr>
      </p:pic>
    </p:spTree>
    <p:extLst>
      <p:ext uri="{BB962C8B-B14F-4D97-AF65-F5344CB8AC3E}">
        <p14:creationId xmlns:p14="http://schemas.microsoft.com/office/powerpoint/2010/main" val="3823235556"/>
      </p:ext>
    </p:extLst>
  </p:cSld>
  <p:clrMapOvr>
    <a:masterClrMapping/>
  </p:clrMapOvr>
  <p:transition spd="slow" advClick="0" advTm="10000">
    <p:comb/>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6000" b="-36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39788" y="156754"/>
            <a:ext cx="3932237" cy="830671"/>
          </a:xfrm>
          <a:solidFill>
            <a:srgbClr val="7030A0"/>
          </a:solidFill>
        </p:spPr>
        <p:txBody>
          <a:bodyPr anchor="t">
            <a:normAutofit fontScale="90000"/>
          </a:bodyPr>
          <a:lstStyle/>
          <a:p>
            <a:pPr algn="ctr"/>
            <a:r>
              <a:rPr lang="fr-FR" b="1" dirty="0">
                <a:solidFill>
                  <a:schemeClr val="bg1">
                    <a:lumMod val="95000"/>
                  </a:schemeClr>
                </a:solidFill>
                <a:latin typeface="Eras Bold ITC" panose="020B0907030504020204" pitchFamily="34" charset="0"/>
              </a:rPr>
              <a:t>D’HIER A AUJOURD’HUI</a:t>
            </a:r>
            <a:r>
              <a:rPr lang="fr-FR" dirty="0">
                <a:solidFill>
                  <a:schemeClr val="bg1">
                    <a:lumMod val="95000"/>
                  </a:schemeClr>
                </a:solidFill>
              </a:rPr>
              <a:t/>
            </a:r>
            <a:br>
              <a:rPr lang="fr-FR" dirty="0">
                <a:solidFill>
                  <a:schemeClr val="bg1">
                    <a:lumMod val="95000"/>
                  </a:schemeClr>
                </a:solidFill>
              </a:rPr>
            </a:br>
            <a:endParaRPr lang="fr-FR" dirty="0">
              <a:solidFill>
                <a:schemeClr val="bg1">
                  <a:lumMod val="95000"/>
                </a:schemeClr>
              </a:solidFill>
            </a:endParaRPr>
          </a:p>
        </p:txBody>
      </p:sp>
      <p:sp>
        <p:nvSpPr>
          <p:cNvPr id="4" name="Espace réservé du texte 3"/>
          <p:cNvSpPr>
            <a:spLocks noGrp="1"/>
          </p:cNvSpPr>
          <p:nvPr>
            <p:ph type="body" sz="half" idx="2"/>
          </p:nvPr>
        </p:nvSpPr>
        <p:spPr>
          <a:xfrm>
            <a:off x="839788" y="1013551"/>
            <a:ext cx="3932237" cy="5439501"/>
          </a:xfrm>
        </p:spPr>
        <p:style>
          <a:lnRef idx="1">
            <a:schemeClr val="accent6"/>
          </a:lnRef>
          <a:fillRef idx="2">
            <a:schemeClr val="accent6"/>
          </a:fillRef>
          <a:effectRef idx="1">
            <a:schemeClr val="accent6"/>
          </a:effectRef>
          <a:fontRef idx="minor">
            <a:schemeClr val="dk1"/>
          </a:fontRef>
        </p:style>
        <p:txBody>
          <a:bodyPr>
            <a:normAutofit fontScale="92500" lnSpcReduction="20000"/>
          </a:bodyPr>
          <a:lstStyle/>
          <a:p>
            <a:r>
              <a:rPr lang="fr-FR" dirty="0">
                <a:latin typeface="Eras Demi ITC" panose="020B0805030504020804" pitchFamily="34" charset="0"/>
              </a:rPr>
              <a:t>Ton front aux flancs</a:t>
            </a:r>
          </a:p>
          <a:p>
            <a:r>
              <a:rPr lang="fr-FR" dirty="0">
                <a:latin typeface="Eras Demi ITC" panose="020B0805030504020804" pitchFamily="34" charset="0"/>
              </a:rPr>
              <a:t>trop riches de rides.</a:t>
            </a:r>
          </a:p>
          <a:p>
            <a:r>
              <a:rPr lang="fr-FR" dirty="0">
                <a:latin typeface="Eras Demi ITC" panose="020B0805030504020804" pitchFamily="34" charset="0"/>
              </a:rPr>
              <a:t>Ta silhouette imposante</a:t>
            </a:r>
          </a:p>
          <a:p>
            <a:r>
              <a:rPr lang="fr-FR" dirty="0">
                <a:latin typeface="Eras Demi ITC" panose="020B0805030504020804" pitchFamily="34" charset="0"/>
              </a:rPr>
              <a:t>Si fluette à présent.</a:t>
            </a:r>
          </a:p>
          <a:p>
            <a:r>
              <a:rPr lang="fr-FR" dirty="0">
                <a:latin typeface="Eras Demi ITC" panose="020B0805030504020804" pitchFamily="34" charset="0"/>
              </a:rPr>
              <a:t>Ta peau tannée </a:t>
            </a:r>
          </a:p>
          <a:p>
            <a:r>
              <a:rPr lang="fr-FR" dirty="0">
                <a:latin typeface="Eras Demi ITC" panose="020B0805030504020804" pitchFamily="34" charset="0"/>
              </a:rPr>
              <a:t>aux os si fanés.</a:t>
            </a:r>
          </a:p>
          <a:p>
            <a:r>
              <a:rPr lang="fr-FR" dirty="0">
                <a:latin typeface="Eras Demi ITC" panose="020B0805030504020804" pitchFamily="34" charset="0"/>
              </a:rPr>
              <a:t>Tes jambes si épuisées</a:t>
            </a:r>
          </a:p>
          <a:p>
            <a:r>
              <a:rPr lang="fr-FR" dirty="0">
                <a:latin typeface="Eras Demi ITC" panose="020B0805030504020804" pitchFamily="34" charset="0"/>
              </a:rPr>
              <a:t>qu’elles semblent te répudier</a:t>
            </a:r>
          </a:p>
          <a:p>
            <a:r>
              <a:rPr lang="fr-FR" dirty="0">
                <a:latin typeface="Eras Demi ITC" panose="020B0805030504020804" pitchFamily="34" charset="0"/>
              </a:rPr>
              <a:t>Ton regard vide</a:t>
            </a:r>
          </a:p>
          <a:p>
            <a:r>
              <a:rPr lang="fr-FR" dirty="0">
                <a:latin typeface="Eras Demi ITC" panose="020B0805030504020804" pitchFamily="34" charset="0"/>
              </a:rPr>
              <a:t>En retard de vie…</a:t>
            </a:r>
          </a:p>
          <a:p>
            <a:r>
              <a:rPr lang="fr-FR" dirty="0">
                <a:latin typeface="Eras Demi ITC" panose="020B0805030504020804" pitchFamily="34" charset="0"/>
              </a:rPr>
              <a:t>Frappé par la foudre </a:t>
            </a:r>
          </a:p>
          <a:p>
            <a:r>
              <a:rPr lang="fr-FR" dirty="0">
                <a:latin typeface="Eras Demi ITC" panose="020B0805030504020804" pitchFamily="34" charset="0"/>
              </a:rPr>
              <a:t>cachée au carrefour</a:t>
            </a:r>
          </a:p>
          <a:p>
            <a:r>
              <a:rPr lang="fr-FR" dirty="0">
                <a:latin typeface="Eras Demi ITC" panose="020B0805030504020804" pitchFamily="34" charset="0"/>
              </a:rPr>
              <a:t>tes ailes brisées se laissent griser</a:t>
            </a:r>
          </a:p>
          <a:p>
            <a:r>
              <a:rPr lang="fr-FR" dirty="0">
                <a:latin typeface="Eras Demi ITC" panose="020B0805030504020804" pitchFamily="34" charset="0"/>
              </a:rPr>
              <a:t>Par les doux vents de souffrance </a:t>
            </a:r>
          </a:p>
          <a:p>
            <a:r>
              <a:rPr lang="fr-FR" dirty="0">
                <a:latin typeface="Eras Demi ITC" panose="020B0805030504020804" pitchFamily="34" charset="0"/>
              </a:rPr>
              <a:t>Mon frère si fier hier</a:t>
            </a:r>
          </a:p>
          <a:p>
            <a:r>
              <a:rPr lang="fr-FR" dirty="0">
                <a:latin typeface="Eras Demi ITC" panose="020B0805030504020804" pitchFamily="34" charset="0"/>
              </a:rPr>
              <a:t>Mon frère aux prières si </a:t>
            </a:r>
            <a:r>
              <a:rPr lang="fr-FR" dirty="0" smtClean="0">
                <a:latin typeface="Eras Demi ITC" panose="020B0805030504020804" pitchFamily="34" charset="0"/>
              </a:rPr>
              <a:t>frêles</a:t>
            </a:r>
            <a:endParaRPr lang="fr-FR" dirty="0">
              <a:latin typeface="Eras Demi ITC" panose="020B0805030504020804" pitchFamily="34" charset="0"/>
            </a:endParaRPr>
          </a:p>
          <a:p>
            <a:r>
              <a:rPr lang="fr-FR" dirty="0">
                <a:latin typeface="Eras Demi ITC" panose="020B0805030504020804" pitchFamily="34" charset="0"/>
              </a:rPr>
              <a:t>Allons ensemble</a:t>
            </a:r>
          </a:p>
          <a:p>
            <a:r>
              <a:rPr lang="fr-FR" dirty="0">
                <a:latin typeface="Eras Demi ITC" panose="020B0805030504020804" pitchFamily="34" charset="0"/>
              </a:rPr>
              <a:t>Allons entendre</a:t>
            </a:r>
          </a:p>
          <a:p>
            <a:r>
              <a:rPr lang="fr-FR" dirty="0">
                <a:latin typeface="Eras Demi ITC" panose="020B0805030504020804" pitchFamily="34" charset="0"/>
              </a:rPr>
              <a:t>La voix de ta foi</a:t>
            </a:r>
          </a:p>
          <a:p>
            <a:endParaRPr lang="fr-FR" dirty="0"/>
          </a:p>
        </p:txBody>
      </p:sp>
      <p:pic>
        <p:nvPicPr>
          <p:cNvPr id="5" name="Espace réservé du contenu 4" descr="Buzz choquant sur internet - Le Petit Rapporteur"/>
          <p:cNvPicPr>
            <a:picLocks noGrp="1"/>
          </p:cNvPicPr>
          <p:nvPr>
            <p:ph idx="1"/>
          </p:nvPr>
        </p:nvPicPr>
        <p:blipFill rotWithShape="1">
          <a:blip r:embed="rId3">
            <a:extLst>
              <a:ext uri="{28A0092B-C50C-407E-A947-70E740481C1C}">
                <a14:useLocalDpi xmlns:a14="http://schemas.microsoft.com/office/drawing/2010/main" val="0"/>
              </a:ext>
            </a:extLst>
          </a:blip>
          <a:srcRect l="19358"/>
          <a:stretch/>
        </p:blipFill>
        <p:spPr bwMode="auto">
          <a:xfrm>
            <a:off x="4867421" y="917085"/>
            <a:ext cx="6862019" cy="5465627"/>
          </a:xfrm>
          <a:prstGeom prst="rect">
            <a:avLst/>
          </a:prstGeom>
          <a:noFill/>
          <a:ln>
            <a:noFill/>
          </a:ln>
        </p:spPr>
      </p:pic>
    </p:spTree>
    <p:extLst>
      <p:ext uri="{BB962C8B-B14F-4D97-AF65-F5344CB8AC3E}">
        <p14:creationId xmlns:p14="http://schemas.microsoft.com/office/powerpoint/2010/main" val="1270975793"/>
      </p:ext>
    </p:extLst>
  </p:cSld>
  <p:clrMapOvr>
    <a:masterClrMapping/>
  </p:clrMapOvr>
  <p:transition spd="slow" advClick="0" advTm="12000">
    <p:comb/>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solidFill>
            <a:srgbClr val="7030A0"/>
          </a:solidFill>
        </p:spPr>
        <p:txBody>
          <a:bodyPr/>
          <a:lstStyle/>
          <a:p>
            <a:pPr algn="ctr"/>
            <a:r>
              <a:rPr lang="fr-FR" b="1" dirty="0">
                <a:solidFill>
                  <a:schemeClr val="bg1">
                    <a:lumMod val="95000"/>
                  </a:schemeClr>
                </a:solidFill>
                <a:latin typeface="Eras Bold ITC" panose="020B0907030504020204" pitchFamily="34" charset="0"/>
              </a:rPr>
              <a:t>L’ENVERS DE L’ENDROIT</a:t>
            </a:r>
            <a:r>
              <a:rPr lang="fr-FR" dirty="0"/>
              <a:t/>
            </a:r>
            <a:br>
              <a:rPr lang="fr-FR" dirty="0"/>
            </a:br>
            <a:endParaRPr lang="fr-FR" dirty="0"/>
          </a:p>
        </p:txBody>
      </p:sp>
      <p:pic>
        <p:nvPicPr>
          <p:cNvPr id="6" name="Espace réservé du contenu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74183" y="865244"/>
            <a:ext cx="6924738" cy="4804036"/>
          </a:xfrm>
        </p:spPr>
      </p:pic>
      <p:sp>
        <p:nvSpPr>
          <p:cNvPr id="4" name="Espace réservé du texte 3"/>
          <p:cNvSpPr>
            <a:spLocks noGrp="1"/>
          </p:cNvSpPr>
          <p:nvPr>
            <p:ph type="body" sz="half" idx="2"/>
          </p:nvPr>
        </p:nvSpPr>
        <p:spPr>
          <a:xfrm>
            <a:off x="839788" y="2096589"/>
            <a:ext cx="3932237" cy="3811588"/>
          </a:xfrm>
        </p:spPr>
        <p:style>
          <a:lnRef idx="1">
            <a:schemeClr val="accent6"/>
          </a:lnRef>
          <a:fillRef idx="2">
            <a:schemeClr val="accent6"/>
          </a:fillRef>
          <a:effectRef idx="1">
            <a:schemeClr val="accent6"/>
          </a:effectRef>
          <a:fontRef idx="minor">
            <a:schemeClr val="dk1"/>
          </a:fontRef>
        </p:style>
        <p:txBody>
          <a:bodyPr anchor="ctr"/>
          <a:lstStyle/>
          <a:p>
            <a:r>
              <a:rPr lang="fr-FR" dirty="0">
                <a:latin typeface="Eras Demi ITC" panose="020B0805030504020804" pitchFamily="34" charset="0"/>
              </a:rPr>
              <a:t>Hélas, confident,</a:t>
            </a:r>
          </a:p>
          <a:p>
            <a:r>
              <a:rPr lang="fr-FR" dirty="0">
                <a:latin typeface="Eras Demi ITC" panose="020B0805030504020804" pitchFamily="34" charset="0"/>
              </a:rPr>
              <a:t>ami en qui j’ai mis</a:t>
            </a:r>
          </a:p>
          <a:p>
            <a:r>
              <a:rPr lang="fr-FR" dirty="0">
                <a:latin typeface="Eras Demi ITC" panose="020B0805030504020804" pitchFamily="34" charset="0"/>
              </a:rPr>
              <a:t>ma confiance,</a:t>
            </a:r>
          </a:p>
          <a:p>
            <a:r>
              <a:rPr lang="fr-FR" dirty="0">
                <a:latin typeface="Eras Demi ITC" panose="020B0805030504020804" pitchFamily="34" charset="0"/>
              </a:rPr>
              <a:t>qui veille ?</a:t>
            </a:r>
          </a:p>
          <a:p>
            <a:r>
              <a:rPr lang="fr-FR" dirty="0">
                <a:latin typeface="Eras Demi ITC" panose="020B0805030504020804" pitchFamily="34" charset="0"/>
              </a:rPr>
              <a:t>oui, qui veille </a:t>
            </a:r>
          </a:p>
          <a:p>
            <a:r>
              <a:rPr lang="fr-FR" dirty="0">
                <a:latin typeface="Eras Demi ITC" panose="020B0805030504020804" pitchFamily="34" charset="0"/>
              </a:rPr>
              <a:t>que ne vienne</a:t>
            </a:r>
          </a:p>
          <a:p>
            <a:r>
              <a:rPr lang="fr-FR" dirty="0">
                <a:latin typeface="Eras Demi ITC" panose="020B0805030504020804" pitchFamily="34" charset="0"/>
              </a:rPr>
              <a:t>de la trahison</a:t>
            </a:r>
          </a:p>
          <a:p>
            <a:r>
              <a:rPr lang="fr-FR" dirty="0">
                <a:latin typeface="Eras Demi ITC" panose="020B0805030504020804" pitchFamily="34" charset="0"/>
              </a:rPr>
              <a:t>le tison ?</a:t>
            </a:r>
          </a:p>
          <a:p>
            <a:endParaRPr lang="fr-FR" dirty="0"/>
          </a:p>
        </p:txBody>
      </p:sp>
    </p:spTree>
    <p:extLst>
      <p:ext uri="{BB962C8B-B14F-4D97-AF65-F5344CB8AC3E}">
        <p14:creationId xmlns:p14="http://schemas.microsoft.com/office/powerpoint/2010/main" val="1982115503"/>
      </p:ext>
    </p:extLst>
  </p:cSld>
  <p:clrMapOvr>
    <a:masterClrMapping/>
  </p:clrMapOvr>
  <p:transition spd="slow" advClick="0" advTm="7000">
    <p:comb/>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6000" b="-36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solidFill>
            <a:srgbClr val="7030A0"/>
          </a:solidFill>
        </p:spPr>
        <p:txBody>
          <a:bodyPr anchor="ctr"/>
          <a:lstStyle/>
          <a:p>
            <a:pPr algn="ctr"/>
            <a:r>
              <a:rPr lang="fr-FR" dirty="0" smtClean="0">
                <a:solidFill>
                  <a:schemeClr val="bg1">
                    <a:lumMod val="95000"/>
                  </a:schemeClr>
                </a:solidFill>
                <a:latin typeface="Eras Bold ITC" panose="020B0907030504020204" pitchFamily="34" charset="0"/>
              </a:rPr>
              <a:t>LES LUTTEURS</a:t>
            </a:r>
            <a:endParaRPr lang="fr-FR" dirty="0">
              <a:solidFill>
                <a:schemeClr val="bg1">
                  <a:lumMod val="95000"/>
                </a:schemeClr>
              </a:solidFill>
              <a:latin typeface="Eras Bold ITC" panose="020B0907030504020204" pitchFamily="34" charset="0"/>
            </a:endParaRPr>
          </a:p>
        </p:txBody>
      </p:sp>
      <p:pic>
        <p:nvPicPr>
          <p:cNvPr id="5" name="Espace réservé du contenu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6633" r="5305"/>
          <a:stretch/>
        </p:blipFill>
        <p:spPr>
          <a:xfrm>
            <a:off x="4844773" y="1885070"/>
            <a:ext cx="7253443" cy="4438545"/>
          </a:xfrm>
        </p:spPr>
      </p:pic>
      <p:sp>
        <p:nvSpPr>
          <p:cNvPr id="4" name="Espace réservé du texte 3"/>
          <p:cNvSpPr>
            <a:spLocks noGrp="1"/>
          </p:cNvSpPr>
          <p:nvPr>
            <p:ph type="body" sz="half" idx="2"/>
          </p:nvPr>
        </p:nvSpPr>
        <p:spPr>
          <a:xfrm>
            <a:off x="839788" y="2083525"/>
            <a:ext cx="3932237" cy="4443883"/>
          </a:xfrm>
        </p:spPr>
        <p:style>
          <a:lnRef idx="1">
            <a:schemeClr val="accent6"/>
          </a:lnRef>
          <a:fillRef idx="2">
            <a:schemeClr val="accent6"/>
          </a:fillRef>
          <a:effectRef idx="1">
            <a:schemeClr val="accent6"/>
          </a:effectRef>
          <a:fontRef idx="minor">
            <a:schemeClr val="dk1"/>
          </a:fontRef>
        </p:style>
        <p:txBody>
          <a:bodyPr>
            <a:normAutofit/>
          </a:bodyPr>
          <a:lstStyle/>
          <a:p>
            <a:r>
              <a:rPr lang="fr-FR" dirty="0" smtClean="0">
                <a:latin typeface="Eras Demi ITC" panose="020B0805030504020804" pitchFamily="34" charset="0"/>
              </a:rPr>
              <a:t>Ce soir </a:t>
            </a:r>
          </a:p>
          <a:p>
            <a:r>
              <a:rPr lang="fr-FR" dirty="0" smtClean="0">
                <a:latin typeface="Eras Demi ITC" panose="020B0805030504020804" pitchFamily="34" charset="0"/>
              </a:rPr>
              <a:t>L’arène est encore la reine.</a:t>
            </a:r>
          </a:p>
          <a:p>
            <a:r>
              <a:rPr lang="fr-FR" dirty="0" smtClean="0">
                <a:latin typeface="Eras Demi ITC" panose="020B0805030504020804" pitchFamily="34" charset="0"/>
              </a:rPr>
              <a:t>De noirs</a:t>
            </a:r>
          </a:p>
          <a:p>
            <a:r>
              <a:rPr lang="fr-FR" dirty="0" smtClean="0">
                <a:latin typeface="Eras Demi ITC" panose="020B0805030504020804" pitchFamily="34" charset="0"/>
              </a:rPr>
              <a:t>Lutteurs en sueur</a:t>
            </a:r>
          </a:p>
          <a:p>
            <a:r>
              <a:rPr lang="fr-FR" dirty="0" smtClean="0">
                <a:latin typeface="Eras Demi ITC" panose="020B0805030504020804" pitchFamily="34" charset="0"/>
              </a:rPr>
              <a:t>Bombent le torse</a:t>
            </a:r>
          </a:p>
          <a:p>
            <a:r>
              <a:rPr lang="fr-FR" dirty="0" smtClean="0">
                <a:latin typeface="Eras Demi ITC" panose="020B0805030504020804" pitchFamily="34" charset="0"/>
              </a:rPr>
              <a:t>Bandant leur force.</a:t>
            </a:r>
          </a:p>
          <a:p>
            <a:r>
              <a:rPr lang="fr-FR" dirty="0" smtClean="0">
                <a:latin typeface="Eras Demi ITC" panose="020B0805030504020804" pitchFamily="34" charset="0"/>
              </a:rPr>
              <a:t>Soudain survient </a:t>
            </a:r>
          </a:p>
          <a:p>
            <a:r>
              <a:rPr lang="fr-FR" dirty="0" smtClean="0">
                <a:latin typeface="Eras Demi ITC" panose="020B0805030504020804" pitchFamily="34" charset="0"/>
              </a:rPr>
              <a:t>Le corps à corps</a:t>
            </a:r>
          </a:p>
          <a:p>
            <a:r>
              <a:rPr lang="fr-FR" dirty="0" smtClean="0">
                <a:latin typeface="Eras Demi ITC" panose="020B0805030504020804" pitchFamily="34" charset="0"/>
              </a:rPr>
              <a:t>Le corps à corps encore</a:t>
            </a:r>
          </a:p>
          <a:p>
            <a:r>
              <a:rPr lang="fr-FR" dirty="0" smtClean="0">
                <a:latin typeface="Eras Demi ITC" panose="020B0805030504020804" pitchFamily="34" charset="0"/>
              </a:rPr>
              <a:t>La pagaille des muscles</a:t>
            </a:r>
          </a:p>
          <a:p>
            <a:r>
              <a:rPr lang="fr-FR" dirty="0" smtClean="0">
                <a:latin typeface="Eras Demi ITC" panose="020B0805030504020804" pitchFamily="34" charset="0"/>
              </a:rPr>
              <a:t>Mue par la bataille.</a:t>
            </a:r>
          </a:p>
          <a:p>
            <a:r>
              <a:rPr lang="fr-FR" dirty="0" smtClean="0">
                <a:latin typeface="Eras Demi ITC" panose="020B0805030504020804" pitchFamily="34" charset="0"/>
              </a:rPr>
              <a:t>Et puis…la victoire.</a:t>
            </a:r>
          </a:p>
          <a:p>
            <a:endParaRPr lang="fr-FR" dirty="0"/>
          </a:p>
        </p:txBody>
      </p:sp>
    </p:spTree>
    <p:extLst>
      <p:ext uri="{BB962C8B-B14F-4D97-AF65-F5344CB8AC3E}">
        <p14:creationId xmlns:p14="http://schemas.microsoft.com/office/powerpoint/2010/main" val="1842421628"/>
      </p:ext>
    </p:extLst>
  </p:cSld>
  <p:clrMapOvr>
    <a:masterClrMapping/>
  </p:clrMapOvr>
  <p:transition spd="slow" advClick="0" advTm="9000">
    <p:comb/>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solidFill>
            <a:srgbClr val="7030A0"/>
          </a:solidFill>
        </p:spPr>
        <p:txBody>
          <a:bodyPr anchor="ctr">
            <a:normAutofit/>
          </a:bodyPr>
          <a:lstStyle/>
          <a:p>
            <a:pPr algn="ctr"/>
            <a:r>
              <a:rPr lang="fr-FR" sz="3600" dirty="0" smtClean="0">
                <a:solidFill>
                  <a:schemeClr val="bg1">
                    <a:lumMod val="95000"/>
                  </a:schemeClr>
                </a:solidFill>
                <a:latin typeface="Eras Bold ITC" panose="020B0907030504020204" pitchFamily="34" charset="0"/>
              </a:rPr>
              <a:t>BASKET</a:t>
            </a:r>
            <a:endParaRPr lang="fr-FR" sz="3600" dirty="0">
              <a:solidFill>
                <a:schemeClr val="bg1">
                  <a:lumMod val="95000"/>
                </a:schemeClr>
              </a:solidFill>
              <a:latin typeface="Eras Bold ITC" panose="020B0907030504020204" pitchFamily="34" charset="0"/>
            </a:endParaRPr>
          </a:p>
        </p:txBody>
      </p:sp>
      <p:pic>
        <p:nvPicPr>
          <p:cNvPr id="5" name="Espace réservé du contenu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21532" y="700986"/>
            <a:ext cx="5452495" cy="5516934"/>
          </a:xfrm>
        </p:spPr>
      </p:pic>
      <p:sp>
        <p:nvSpPr>
          <p:cNvPr id="4" name="Espace réservé du texte 3"/>
          <p:cNvSpPr>
            <a:spLocks noGrp="1"/>
          </p:cNvSpPr>
          <p:nvPr>
            <p:ph type="body" sz="half" idx="2"/>
          </p:nvPr>
        </p:nvSpPr>
        <p:spPr>
          <a:xfrm>
            <a:off x="839788" y="2096589"/>
            <a:ext cx="3932237" cy="4160520"/>
          </a:xfrm>
        </p:spPr>
        <p:style>
          <a:lnRef idx="1">
            <a:schemeClr val="accent6"/>
          </a:lnRef>
          <a:fillRef idx="2">
            <a:schemeClr val="accent6"/>
          </a:fillRef>
          <a:effectRef idx="1">
            <a:schemeClr val="accent6"/>
          </a:effectRef>
          <a:fontRef idx="minor">
            <a:schemeClr val="dk1"/>
          </a:fontRef>
        </p:style>
        <p:txBody>
          <a:bodyPr>
            <a:normAutofit fontScale="77500" lnSpcReduction="20000"/>
          </a:bodyPr>
          <a:lstStyle/>
          <a:p>
            <a:r>
              <a:rPr lang="fr-FR" dirty="0" smtClean="0">
                <a:latin typeface="Eras Demi ITC" panose="020B0805030504020804" pitchFamily="34" charset="0"/>
              </a:rPr>
              <a:t>Dans le décor</a:t>
            </a:r>
          </a:p>
          <a:p>
            <a:r>
              <a:rPr lang="fr-FR" dirty="0" smtClean="0">
                <a:latin typeface="Eras Demi ITC" panose="020B0805030504020804" pitchFamily="34" charset="0"/>
              </a:rPr>
              <a:t>Spectateur</a:t>
            </a:r>
          </a:p>
          <a:p>
            <a:r>
              <a:rPr lang="fr-FR" dirty="0" smtClean="0">
                <a:latin typeface="Eras Demi ITC" panose="020B0805030504020804" pitchFamily="34" charset="0"/>
              </a:rPr>
              <a:t>Dansent des corps </a:t>
            </a:r>
          </a:p>
          <a:p>
            <a:r>
              <a:rPr lang="fr-FR" dirty="0" smtClean="0">
                <a:latin typeface="Eras Demi ITC" panose="020B0805030504020804" pitchFamily="34" charset="0"/>
              </a:rPr>
              <a:t>Prédateurs</a:t>
            </a:r>
          </a:p>
          <a:p>
            <a:r>
              <a:rPr lang="fr-FR" dirty="0" smtClean="0">
                <a:latin typeface="Eras Demi ITC" panose="020B0805030504020804" pitchFamily="34" charset="0"/>
              </a:rPr>
              <a:t>D’espaces épars.</a:t>
            </a:r>
          </a:p>
          <a:p>
            <a:r>
              <a:rPr lang="fr-FR" dirty="0" smtClean="0">
                <a:latin typeface="Eras Demi ITC" panose="020B0805030504020804" pitchFamily="34" charset="0"/>
              </a:rPr>
              <a:t>Habités de leur habileté</a:t>
            </a:r>
          </a:p>
          <a:p>
            <a:r>
              <a:rPr lang="fr-FR" dirty="0" smtClean="0">
                <a:latin typeface="Eras Demi ITC" panose="020B0805030504020804" pitchFamily="34" charset="0"/>
              </a:rPr>
              <a:t>Ils exhibent dans l’invisible </a:t>
            </a:r>
          </a:p>
          <a:p>
            <a:r>
              <a:rPr lang="fr-FR" dirty="0" smtClean="0">
                <a:latin typeface="Eras Demi ITC" panose="020B0805030504020804" pitchFamily="34" charset="0"/>
              </a:rPr>
              <a:t>Un alphabet d’arabesque</a:t>
            </a:r>
          </a:p>
          <a:p>
            <a:r>
              <a:rPr lang="fr-FR" dirty="0" smtClean="0">
                <a:latin typeface="Eras Demi ITC" panose="020B0805030504020804" pitchFamily="34" charset="0"/>
              </a:rPr>
              <a:t>Si avides de narrer </a:t>
            </a:r>
          </a:p>
          <a:p>
            <a:r>
              <a:rPr lang="fr-FR" dirty="0" smtClean="0">
                <a:latin typeface="Eras Demi ITC" panose="020B0805030504020804" pitchFamily="34" charset="0"/>
              </a:rPr>
              <a:t>Leur art au vide.</a:t>
            </a:r>
          </a:p>
          <a:p>
            <a:r>
              <a:rPr lang="fr-FR" dirty="0" smtClean="0">
                <a:latin typeface="Eras Demi ITC" panose="020B0805030504020804" pitchFamily="34" charset="0"/>
              </a:rPr>
              <a:t>Très haut perché</a:t>
            </a:r>
          </a:p>
          <a:p>
            <a:r>
              <a:rPr lang="fr-FR" dirty="0" smtClean="0">
                <a:latin typeface="Eras Demi ITC" panose="020B0805030504020804" pitchFamily="34" charset="0"/>
              </a:rPr>
              <a:t>Au plancher des dieux du jeu</a:t>
            </a:r>
          </a:p>
          <a:p>
            <a:r>
              <a:rPr lang="fr-FR" dirty="0" smtClean="0">
                <a:latin typeface="Eras Demi ITC" panose="020B0805030504020804" pitchFamily="34" charset="0"/>
              </a:rPr>
              <a:t>Un frêle cerceau </a:t>
            </a:r>
          </a:p>
          <a:p>
            <a:r>
              <a:rPr lang="fr-FR" dirty="0" smtClean="0">
                <a:latin typeface="Eras Demi ITC" panose="020B0805030504020804" pitchFamily="34" charset="0"/>
              </a:rPr>
              <a:t>Guette.</a:t>
            </a:r>
          </a:p>
          <a:p>
            <a:r>
              <a:rPr lang="fr-FR" dirty="0" smtClean="0">
                <a:latin typeface="Eras Demi ITC" panose="020B0805030504020804" pitchFamily="34" charset="0"/>
              </a:rPr>
              <a:t>De toutes parts</a:t>
            </a:r>
          </a:p>
          <a:p>
            <a:r>
              <a:rPr lang="fr-FR" dirty="0" smtClean="0">
                <a:latin typeface="Eras Demi ITC" panose="020B0805030504020804" pitchFamily="34" charset="0"/>
              </a:rPr>
              <a:t>Des assauts se préparent…</a:t>
            </a:r>
          </a:p>
        </p:txBody>
      </p:sp>
    </p:spTree>
    <p:extLst>
      <p:ext uri="{BB962C8B-B14F-4D97-AF65-F5344CB8AC3E}">
        <p14:creationId xmlns:p14="http://schemas.microsoft.com/office/powerpoint/2010/main" val="2069371200"/>
      </p:ext>
    </p:extLst>
  </p:cSld>
  <p:clrMapOvr>
    <a:masterClrMapping/>
  </p:clrMapOvr>
  <p:transition spd="slow" advClick="0" advTm="10000">
    <p:comb/>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6000" b="-36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solidFill>
            <a:srgbClr val="7030A0"/>
          </a:solidFill>
        </p:spPr>
        <p:txBody>
          <a:bodyPr anchor="ctr"/>
          <a:lstStyle/>
          <a:p>
            <a:pPr algn="ctr"/>
            <a:r>
              <a:rPr lang="fr-FR" dirty="0" smtClean="0">
                <a:solidFill>
                  <a:schemeClr val="bg1">
                    <a:lumMod val="95000"/>
                  </a:schemeClr>
                </a:solidFill>
                <a:latin typeface="Eras Bold ITC" panose="020B0907030504020204" pitchFamily="34" charset="0"/>
              </a:rPr>
              <a:t>L’INSTANT</a:t>
            </a:r>
            <a:endParaRPr lang="fr-FR" dirty="0">
              <a:solidFill>
                <a:schemeClr val="bg1">
                  <a:lumMod val="95000"/>
                </a:schemeClr>
              </a:solidFill>
              <a:latin typeface="Eras Bold ITC" panose="020B0907030504020204" pitchFamily="34" charset="0"/>
            </a:endParaRPr>
          </a:p>
        </p:txBody>
      </p:sp>
      <p:sp>
        <p:nvSpPr>
          <p:cNvPr id="4" name="Espace réservé du texte 3"/>
          <p:cNvSpPr>
            <a:spLocks noGrp="1"/>
          </p:cNvSpPr>
          <p:nvPr>
            <p:ph type="body" sz="half" idx="2"/>
          </p:nvPr>
        </p:nvSpPr>
        <p:spPr>
          <a:xfrm>
            <a:off x="839788" y="2096588"/>
            <a:ext cx="3932237" cy="4388617"/>
          </a:xfrm>
        </p:spPr>
        <p:style>
          <a:lnRef idx="1">
            <a:schemeClr val="accent6"/>
          </a:lnRef>
          <a:fillRef idx="2">
            <a:schemeClr val="accent6"/>
          </a:fillRef>
          <a:effectRef idx="1">
            <a:schemeClr val="accent6"/>
          </a:effectRef>
          <a:fontRef idx="minor">
            <a:schemeClr val="dk1"/>
          </a:fontRef>
        </p:style>
        <p:txBody>
          <a:bodyPr anchor="ctr"/>
          <a:lstStyle/>
          <a:p>
            <a:r>
              <a:rPr lang="fr-FR" dirty="0" smtClean="0">
                <a:latin typeface="Eras Demi ITC" panose="020B0805030504020804" pitchFamily="34" charset="0"/>
              </a:rPr>
              <a:t>Voici</a:t>
            </a:r>
          </a:p>
          <a:p>
            <a:r>
              <a:rPr lang="fr-FR" dirty="0" smtClean="0">
                <a:latin typeface="Eras Demi ITC" panose="020B0805030504020804" pitchFamily="34" charset="0"/>
              </a:rPr>
              <a:t>Qu’apparaît l’aube</a:t>
            </a:r>
          </a:p>
          <a:p>
            <a:r>
              <a:rPr lang="fr-FR" dirty="0" smtClean="0">
                <a:latin typeface="Eras Demi ITC" panose="020B0805030504020804" pitchFamily="34" charset="0"/>
              </a:rPr>
              <a:t>En sa robe d’apparat.</a:t>
            </a:r>
          </a:p>
          <a:p>
            <a:r>
              <a:rPr lang="fr-FR" dirty="0" smtClean="0">
                <a:latin typeface="Eras Demi ITC" panose="020B0805030504020804" pitchFamily="34" charset="0"/>
              </a:rPr>
              <a:t>Et ses gouttes stellaires</a:t>
            </a:r>
          </a:p>
          <a:p>
            <a:r>
              <a:rPr lang="fr-FR" dirty="0" smtClean="0">
                <a:latin typeface="Eras Demi ITC" panose="020B0805030504020804" pitchFamily="34" charset="0"/>
              </a:rPr>
              <a:t>En la croute céleste</a:t>
            </a:r>
          </a:p>
          <a:p>
            <a:r>
              <a:rPr lang="fr-FR" dirty="0" smtClean="0">
                <a:latin typeface="Eras Demi ITC" panose="020B0805030504020804" pitchFamily="34" charset="0"/>
              </a:rPr>
              <a:t>De se préparer à trépasser </a:t>
            </a:r>
          </a:p>
          <a:p>
            <a:r>
              <a:rPr lang="fr-FR" dirty="0" smtClean="0">
                <a:latin typeface="Eras Demi ITC" panose="020B0805030504020804" pitchFamily="34" charset="0"/>
              </a:rPr>
              <a:t>Ensemble, le temps </a:t>
            </a:r>
          </a:p>
          <a:p>
            <a:r>
              <a:rPr lang="fr-FR" dirty="0" smtClean="0">
                <a:latin typeface="Eras Demi ITC" panose="020B0805030504020804" pitchFamily="34" charset="0"/>
              </a:rPr>
              <a:t>D’une éclipse diurne.</a:t>
            </a:r>
            <a:endParaRPr lang="fr-FR" dirty="0">
              <a:latin typeface="Eras Demi ITC" panose="020B0805030504020804" pitchFamily="34" charset="0"/>
            </a:endParaRPr>
          </a:p>
        </p:txBody>
      </p:sp>
      <p:pic>
        <p:nvPicPr>
          <p:cNvPr id="7" name="Espace réservé du contenu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30789" y="1031397"/>
            <a:ext cx="7075986" cy="5306990"/>
          </a:xfrm>
        </p:spPr>
      </p:pic>
    </p:spTree>
    <p:extLst>
      <p:ext uri="{BB962C8B-B14F-4D97-AF65-F5344CB8AC3E}">
        <p14:creationId xmlns:p14="http://schemas.microsoft.com/office/powerpoint/2010/main" val="3253482829"/>
      </p:ext>
    </p:extLst>
  </p:cSld>
  <p:clrMapOvr>
    <a:masterClrMapping/>
  </p:clrMapOvr>
  <p:transition spd="slow" advClick="0" advTm="7000">
    <p:comb/>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2163372"/>
            <a:ext cx="9144000" cy="2387600"/>
          </a:xfrm>
          <a:solidFill>
            <a:srgbClr val="7030A0"/>
          </a:solidFill>
        </p:spPr>
        <p:txBody>
          <a:bodyPr anchor="ctr">
            <a:normAutofit fontScale="90000"/>
          </a:bodyPr>
          <a:lstStyle/>
          <a:p>
            <a:r>
              <a:rPr lang="fr-FR" dirty="0" smtClean="0">
                <a:solidFill>
                  <a:schemeClr val="bg1">
                    <a:lumMod val="95000"/>
                  </a:schemeClr>
                </a:solidFill>
                <a:latin typeface="Eras Bold ITC" panose="020B0907030504020204" pitchFamily="34" charset="0"/>
              </a:rPr>
              <a:t>MERCI POUR VOTRE AIMABLE ATTENTION !</a:t>
            </a:r>
            <a:endParaRPr lang="fr-FR" dirty="0">
              <a:solidFill>
                <a:schemeClr val="bg1">
                  <a:lumMod val="95000"/>
                </a:schemeClr>
              </a:solidFill>
              <a:latin typeface="Eras Bold ITC" panose="020B0907030504020204" pitchFamily="34" charset="0"/>
            </a:endParaRPr>
          </a:p>
        </p:txBody>
      </p:sp>
    </p:spTree>
    <p:extLst>
      <p:ext uri="{BB962C8B-B14F-4D97-AF65-F5344CB8AC3E}">
        <p14:creationId xmlns:p14="http://schemas.microsoft.com/office/powerpoint/2010/main" val="1933935096"/>
      </p:ext>
    </p:extLst>
  </p:cSld>
  <p:clrMapOvr>
    <a:masterClrMapping/>
  </p:clrMapOvr>
  <p:transition spd="slow" advClick="0" advTm="3000">
    <p:comb/>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solidFill>
            <a:srgbClr val="7030A0"/>
          </a:solidFill>
        </p:spPr>
        <p:txBody>
          <a:bodyPr anchor="ctr">
            <a:normAutofit fontScale="90000"/>
          </a:bodyPr>
          <a:lstStyle/>
          <a:p>
            <a:r>
              <a:rPr lang="fr-FR" dirty="0" smtClean="0">
                <a:solidFill>
                  <a:schemeClr val="bg1">
                    <a:lumMod val="95000"/>
                  </a:schemeClr>
                </a:solidFill>
                <a:latin typeface="Eras Bold ITC" panose="020B0907030504020204" pitchFamily="34" charset="0"/>
              </a:rPr>
              <a:t>VOLUME 2 DE CE RECUEIL DE POÊMES A VENIR…</a:t>
            </a:r>
            <a:endParaRPr lang="fr-FR" dirty="0">
              <a:solidFill>
                <a:schemeClr val="bg1">
                  <a:lumMod val="95000"/>
                </a:schemeClr>
              </a:solidFill>
              <a:latin typeface="Eras Bold ITC" panose="020B0907030504020204" pitchFamily="34" charset="0"/>
            </a:endParaRPr>
          </a:p>
        </p:txBody>
      </p:sp>
      <p:sp>
        <p:nvSpPr>
          <p:cNvPr id="4" name="Espace réservé du texte 3"/>
          <p:cNvSpPr>
            <a:spLocks noGrp="1"/>
          </p:cNvSpPr>
          <p:nvPr>
            <p:ph type="body" sz="half" idx="2"/>
          </p:nvPr>
        </p:nvSpPr>
        <p:spPr>
          <a:xfrm>
            <a:off x="839788" y="2099604"/>
            <a:ext cx="3932237" cy="3811588"/>
          </a:xfrm>
        </p:spPr>
        <p:style>
          <a:lnRef idx="1">
            <a:schemeClr val="accent6"/>
          </a:lnRef>
          <a:fillRef idx="2">
            <a:schemeClr val="accent6"/>
          </a:fillRef>
          <a:effectRef idx="1">
            <a:schemeClr val="accent6"/>
          </a:effectRef>
          <a:fontRef idx="minor">
            <a:schemeClr val="dk1"/>
          </a:fontRef>
        </p:style>
        <p:txBody>
          <a:bodyPr anchor="ctr"/>
          <a:lstStyle/>
          <a:p>
            <a:r>
              <a:rPr lang="fr-FR" dirty="0" smtClean="0">
                <a:latin typeface="Eras Demi ITC" panose="020B0805030504020804" pitchFamily="34" charset="0"/>
              </a:rPr>
              <a:t>Te préoccuper de ton sort après la mort est aussi absurde que de te t’interroger sur ce que devient ton point en ouvrant la main.</a:t>
            </a:r>
          </a:p>
          <a:p>
            <a:r>
              <a:rPr lang="fr-FR" dirty="0" smtClean="0">
                <a:latin typeface="Eras Demi ITC" panose="020B0805030504020804" pitchFamily="34" charset="0"/>
              </a:rPr>
              <a:t>Pensée bouddhiste</a:t>
            </a:r>
          </a:p>
          <a:p>
            <a:endParaRPr lang="fr-FR" dirty="0">
              <a:latin typeface="Eras Demi ITC" panose="020B0805030504020804" pitchFamily="34" charset="0"/>
            </a:endParaRPr>
          </a:p>
          <a:p>
            <a:endParaRPr lang="fr-FR" dirty="0" smtClean="0">
              <a:latin typeface="Eras Demi ITC" panose="020B0805030504020804" pitchFamily="34" charset="0"/>
            </a:endParaRPr>
          </a:p>
          <a:p>
            <a:r>
              <a:rPr lang="fr-FR" sz="2800" dirty="0" smtClean="0">
                <a:latin typeface="Eras Bold ITC" panose="020B0907030504020204" pitchFamily="34" charset="0"/>
              </a:rPr>
              <a:t>JPWG</a:t>
            </a:r>
            <a:endParaRPr lang="fr-FR" sz="2800" dirty="0">
              <a:latin typeface="Eras Bold ITC" panose="020B0907030504020204" pitchFamily="34" charset="0"/>
            </a:endParaRPr>
          </a:p>
        </p:txBody>
      </p:sp>
      <p:pic>
        <p:nvPicPr>
          <p:cNvPr id="5" name="Espace réservé du contenu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8606"/>
          <a:stretch/>
        </p:blipFill>
        <p:spPr>
          <a:xfrm rot="5400000">
            <a:off x="5557380" y="717509"/>
            <a:ext cx="6583680" cy="5148661"/>
          </a:xfrm>
          <a:prstGeom prst="ellipse">
            <a:avLst/>
          </a:prstGeom>
          <a:ln>
            <a:noFill/>
          </a:ln>
          <a:effectLst>
            <a:softEdge rad="112500"/>
          </a:effectLst>
        </p:spPr>
      </p:pic>
    </p:spTree>
    <p:extLst>
      <p:ext uri="{BB962C8B-B14F-4D97-AF65-F5344CB8AC3E}">
        <p14:creationId xmlns:p14="http://schemas.microsoft.com/office/powerpoint/2010/main" val="2133696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6000" b="-36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03683" y="248194"/>
            <a:ext cx="3932237" cy="496390"/>
          </a:xfrm>
          <a:solidFill>
            <a:srgbClr val="7030A0"/>
          </a:solidFill>
        </p:spPr>
        <p:txBody>
          <a:bodyPr anchor="t">
            <a:normAutofit fontScale="90000"/>
          </a:bodyPr>
          <a:lstStyle/>
          <a:p>
            <a:pPr algn="ctr"/>
            <a:r>
              <a:rPr lang="fr-FR" b="1" dirty="0">
                <a:solidFill>
                  <a:schemeClr val="bg1">
                    <a:lumMod val="95000"/>
                  </a:schemeClr>
                </a:solidFill>
                <a:latin typeface="Eras Bold ITC" panose="020B0907030504020204" pitchFamily="34" charset="0"/>
              </a:rPr>
              <a:t>FILLE MERE</a:t>
            </a:r>
            <a:r>
              <a:rPr lang="fr-FR" dirty="0">
                <a:solidFill>
                  <a:schemeClr val="bg1">
                    <a:lumMod val="95000"/>
                  </a:schemeClr>
                </a:solidFill>
                <a:latin typeface="Eras Bold ITC" panose="020B0907030504020204" pitchFamily="34" charset="0"/>
              </a:rPr>
              <a:t/>
            </a:r>
            <a:br>
              <a:rPr lang="fr-FR" dirty="0">
                <a:solidFill>
                  <a:schemeClr val="bg1">
                    <a:lumMod val="95000"/>
                  </a:schemeClr>
                </a:solidFill>
                <a:latin typeface="Eras Bold ITC" panose="020B0907030504020204" pitchFamily="34" charset="0"/>
              </a:rPr>
            </a:br>
            <a:endParaRPr lang="fr-FR" dirty="0">
              <a:solidFill>
                <a:schemeClr val="bg1">
                  <a:lumMod val="95000"/>
                </a:schemeClr>
              </a:solidFill>
              <a:latin typeface="Eras Bold ITC" panose="020B0907030504020204" pitchFamily="34" charset="0"/>
            </a:endParaRPr>
          </a:p>
        </p:txBody>
      </p:sp>
      <p:pic>
        <p:nvPicPr>
          <p:cNvPr id="5" name="Espace réservé du contenu 4"/>
          <p:cNvPicPr>
            <a:picLocks noGrp="1" noChangeAspect="1"/>
          </p:cNvPicPr>
          <p:nvPr>
            <p:ph idx="1"/>
          </p:nvPr>
        </p:nvPicPr>
        <p:blipFill rotWithShape="1">
          <a:blip r:embed="rId3">
            <a:extLst>
              <a:ext uri="{28A0092B-C50C-407E-A947-70E740481C1C}">
                <a14:useLocalDpi xmlns:a14="http://schemas.microsoft.com/office/drawing/2010/main" val="0"/>
              </a:ext>
            </a:extLst>
          </a:blip>
          <a:srcRect l="19304" r="6833"/>
          <a:stretch/>
        </p:blipFill>
        <p:spPr>
          <a:xfrm>
            <a:off x="4362043" y="1174063"/>
            <a:ext cx="7108500" cy="5198599"/>
          </a:xfrm>
        </p:spPr>
      </p:pic>
      <p:sp>
        <p:nvSpPr>
          <p:cNvPr id="4" name="Espace réservé du texte 3"/>
          <p:cNvSpPr>
            <a:spLocks noGrp="1"/>
          </p:cNvSpPr>
          <p:nvPr>
            <p:ph type="body" sz="half" idx="2"/>
          </p:nvPr>
        </p:nvSpPr>
        <p:spPr>
          <a:xfrm>
            <a:off x="403683" y="770710"/>
            <a:ext cx="3932241" cy="6087290"/>
          </a:xfrm>
        </p:spPr>
        <p:style>
          <a:lnRef idx="1">
            <a:schemeClr val="accent6"/>
          </a:lnRef>
          <a:fillRef idx="2">
            <a:schemeClr val="accent6"/>
          </a:fillRef>
          <a:effectRef idx="1">
            <a:schemeClr val="accent6"/>
          </a:effectRef>
          <a:fontRef idx="minor">
            <a:schemeClr val="dk1"/>
          </a:fontRef>
        </p:style>
        <p:txBody>
          <a:bodyPr>
            <a:normAutofit fontScale="40000" lnSpcReduction="20000"/>
          </a:bodyPr>
          <a:lstStyle/>
          <a:p>
            <a:r>
              <a:rPr lang="fr-FR" sz="3600" dirty="0">
                <a:latin typeface="Eras Demi ITC" panose="020B0805030504020804" pitchFamily="34" charset="0"/>
              </a:rPr>
              <a:t>A l’heure des semis</a:t>
            </a:r>
          </a:p>
          <a:p>
            <a:r>
              <a:rPr lang="fr-FR" sz="3600" dirty="0">
                <a:latin typeface="Eras Demi ITC" panose="020B0805030504020804" pitchFamily="34" charset="0"/>
              </a:rPr>
              <a:t>Nous étions deux</a:t>
            </a:r>
          </a:p>
          <a:p>
            <a:r>
              <a:rPr lang="fr-FR" sz="3600" dirty="0">
                <a:latin typeface="Eras Demi ITC" panose="020B0805030504020804" pitchFamily="34" charset="0"/>
              </a:rPr>
              <a:t>Qui fêtions seuls</a:t>
            </a:r>
          </a:p>
          <a:p>
            <a:r>
              <a:rPr lang="fr-FR" sz="3600" dirty="0">
                <a:latin typeface="Eras Demi ITC" panose="020B0805030504020804" pitchFamily="34" charset="0"/>
              </a:rPr>
              <a:t>De toute l’ardeur d’une idylle.</a:t>
            </a:r>
          </a:p>
          <a:p>
            <a:r>
              <a:rPr lang="fr-FR" sz="3600" dirty="0">
                <a:latin typeface="Eras Demi ITC" panose="020B0805030504020804" pitchFamily="34" charset="0"/>
              </a:rPr>
              <a:t>A l’heure des semis</a:t>
            </a:r>
          </a:p>
          <a:p>
            <a:r>
              <a:rPr lang="fr-FR" sz="3600" dirty="0">
                <a:latin typeface="Eras Demi ITC" panose="020B0805030504020804" pitchFamily="34" charset="0"/>
              </a:rPr>
              <a:t>Nous étions deux</a:t>
            </a:r>
          </a:p>
          <a:p>
            <a:r>
              <a:rPr lang="fr-FR" sz="3600" dirty="0">
                <a:latin typeface="Eras Demi ITC" panose="020B0805030504020804" pitchFamily="34" charset="0"/>
              </a:rPr>
              <a:t>Qui fêtions seuls</a:t>
            </a:r>
          </a:p>
          <a:p>
            <a:r>
              <a:rPr lang="fr-FR" sz="3600" dirty="0">
                <a:latin typeface="Eras Demi ITC" panose="020B0805030504020804" pitchFamily="34" charset="0"/>
              </a:rPr>
              <a:t>De toute l’ardeur d’une idylle</a:t>
            </a:r>
          </a:p>
          <a:p>
            <a:r>
              <a:rPr lang="fr-FR" sz="3600" dirty="0">
                <a:latin typeface="Eras Demi ITC" panose="020B0805030504020804" pitchFamily="34" charset="0"/>
              </a:rPr>
              <a:t>l‘entrée du grain</a:t>
            </a:r>
          </a:p>
          <a:p>
            <a:r>
              <a:rPr lang="fr-FR" sz="3600" dirty="0">
                <a:latin typeface="Eras Demi ITC" panose="020B0805030504020804" pitchFamily="34" charset="0"/>
              </a:rPr>
              <a:t>En terre d’étreinte.</a:t>
            </a:r>
          </a:p>
          <a:p>
            <a:r>
              <a:rPr lang="fr-FR" sz="3600" dirty="0">
                <a:latin typeface="Eras Demi ITC" panose="020B0805030504020804" pitchFamily="34" charset="0"/>
              </a:rPr>
              <a:t>Puis la gosse de seize ans</a:t>
            </a:r>
          </a:p>
          <a:p>
            <a:r>
              <a:rPr lang="fr-FR" sz="3600" dirty="0">
                <a:latin typeface="Eras Demi ITC" panose="020B0805030504020804" pitchFamily="34" charset="0"/>
              </a:rPr>
              <a:t>Que j’étais</a:t>
            </a:r>
          </a:p>
          <a:p>
            <a:r>
              <a:rPr lang="fr-FR" sz="3600" dirty="0">
                <a:latin typeface="Eras Demi ITC" panose="020B0805030504020804" pitchFamily="34" charset="0"/>
              </a:rPr>
              <a:t>Fut grosse du ferment</a:t>
            </a:r>
          </a:p>
          <a:p>
            <a:r>
              <a:rPr lang="fr-FR" sz="3600" dirty="0">
                <a:latin typeface="Eras Demi ITC" panose="020B0805030504020804" pitchFamily="34" charset="0"/>
              </a:rPr>
              <a:t>D’un été.</a:t>
            </a:r>
          </a:p>
          <a:p>
            <a:r>
              <a:rPr lang="fr-FR" sz="3600" dirty="0">
                <a:latin typeface="Eras Demi ITC" panose="020B0805030504020804" pitchFamily="34" charset="0"/>
              </a:rPr>
              <a:t>Mais à la moisson d’Avril</a:t>
            </a:r>
          </a:p>
          <a:p>
            <a:r>
              <a:rPr lang="fr-FR" sz="3600" dirty="0">
                <a:latin typeface="Eras Demi ITC" panose="020B0805030504020804" pitchFamily="34" charset="0"/>
              </a:rPr>
              <a:t>Plus de père</a:t>
            </a:r>
          </a:p>
          <a:p>
            <a:r>
              <a:rPr lang="fr-FR" sz="3600" dirty="0">
                <a:latin typeface="Eras Demi ITC" panose="020B0805030504020804" pitchFamily="34" charset="0"/>
              </a:rPr>
              <a:t>Non, rien qu’un poisson d’avril</a:t>
            </a:r>
          </a:p>
          <a:p>
            <a:r>
              <a:rPr lang="fr-FR" sz="3600" dirty="0">
                <a:latin typeface="Eras Demi ITC" panose="020B0805030504020804" pitchFamily="34" charset="0"/>
              </a:rPr>
              <a:t>Mais à la moisson d’Avril</a:t>
            </a:r>
          </a:p>
          <a:p>
            <a:r>
              <a:rPr lang="fr-FR" sz="3600" dirty="0">
                <a:latin typeface="Eras Demi ITC" panose="020B0805030504020804" pitchFamily="34" charset="0"/>
              </a:rPr>
              <a:t>Plus de repère</a:t>
            </a:r>
          </a:p>
          <a:p>
            <a:r>
              <a:rPr lang="fr-FR" sz="3600" dirty="0">
                <a:latin typeface="Eras Demi ITC" panose="020B0805030504020804" pitchFamily="34" charset="0"/>
              </a:rPr>
              <a:t>Non, rien qu’une passion aride.</a:t>
            </a:r>
          </a:p>
          <a:p>
            <a:endParaRPr lang="fr-FR" dirty="0"/>
          </a:p>
        </p:txBody>
      </p:sp>
    </p:spTree>
    <p:extLst>
      <p:ext uri="{BB962C8B-B14F-4D97-AF65-F5344CB8AC3E}">
        <p14:creationId xmlns:p14="http://schemas.microsoft.com/office/powerpoint/2010/main" val="496368962"/>
      </p:ext>
    </p:extLst>
  </p:cSld>
  <p:clrMapOvr>
    <a:masterClrMapping/>
  </p:clrMapOvr>
  <p:transition spd="slow" advClick="0" advTm="12000">
    <p:comb/>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solidFill>
            <a:srgbClr val="7030A0"/>
          </a:solidFill>
        </p:spPr>
        <p:txBody>
          <a:bodyPr anchor="b"/>
          <a:lstStyle/>
          <a:p>
            <a:pPr algn="ctr"/>
            <a:r>
              <a:rPr lang="fr-FR" b="1" dirty="0">
                <a:solidFill>
                  <a:schemeClr val="bg1">
                    <a:lumMod val="95000"/>
                  </a:schemeClr>
                </a:solidFill>
                <a:latin typeface="Eras Bold ITC" panose="020B0907030504020204" pitchFamily="34" charset="0"/>
              </a:rPr>
              <a:t>TU ES PARTIE ET TOUT EST PARTI</a:t>
            </a:r>
            <a:r>
              <a:rPr lang="fr-FR" dirty="0"/>
              <a:t/>
            </a:r>
            <a:br>
              <a:rPr lang="fr-FR" dirty="0"/>
            </a:br>
            <a:endParaRPr lang="fr-FR" dirty="0"/>
          </a:p>
        </p:txBody>
      </p:sp>
      <p:pic>
        <p:nvPicPr>
          <p:cNvPr id="5" name="Espace réservé du contenu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42845" y="771025"/>
            <a:ext cx="7278396" cy="4856054"/>
          </a:xfrm>
        </p:spPr>
      </p:pic>
      <p:sp>
        <p:nvSpPr>
          <p:cNvPr id="4" name="Espace réservé du texte 3"/>
          <p:cNvSpPr>
            <a:spLocks noGrp="1"/>
          </p:cNvSpPr>
          <p:nvPr>
            <p:ph type="body" sz="half" idx="2"/>
          </p:nvPr>
        </p:nvSpPr>
        <p:spPr>
          <a:xfrm>
            <a:off x="839788" y="2083526"/>
            <a:ext cx="3932237" cy="3811588"/>
          </a:xfrm>
        </p:spPr>
        <p:style>
          <a:lnRef idx="1">
            <a:schemeClr val="accent6"/>
          </a:lnRef>
          <a:fillRef idx="2">
            <a:schemeClr val="accent6"/>
          </a:fillRef>
          <a:effectRef idx="1">
            <a:schemeClr val="accent6"/>
          </a:effectRef>
          <a:fontRef idx="minor">
            <a:schemeClr val="dk1"/>
          </a:fontRef>
        </p:style>
        <p:txBody>
          <a:bodyPr>
            <a:normAutofit fontScale="92500" lnSpcReduction="10000"/>
          </a:bodyPr>
          <a:lstStyle/>
          <a:p>
            <a:r>
              <a:rPr lang="fr-FR" dirty="0">
                <a:latin typeface="Eras Demi ITC" panose="020B0805030504020804" pitchFamily="34" charset="0"/>
              </a:rPr>
              <a:t>Ame sœur</a:t>
            </a:r>
          </a:p>
          <a:p>
            <a:r>
              <a:rPr lang="fr-FR" dirty="0">
                <a:latin typeface="Eras Demi ITC" panose="020B0805030504020804" pitchFamily="34" charset="0"/>
              </a:rPr>
              <a:t>Dont l’exil insiste tant.</a:t>
            </a:r>
          </a:p>
          <a:p>
            <a:r>
              <a:rPr lang="fr-FR" dirty="0">
                <a:latin typeface="Eras Demi ITC" panose="020B0805030504020804" pitchFamily="34" charset="0"/>
              </a:rPr>
              <a:t>De ma peine, saignent</a:t>
            </a:r>
          </a:p>
          <a:p>
            <a:r>
              <a:rPr lang="fr-FR" dirty="0">
                <a:latin typeface="Eras Demi ITC" panose="020B0805030504020804" pitchFamily="34" charset="0"/>
              </a:rPr>
              <a:t>Ces larmes qui te pleurent.</a:t>
            </a:r>
          </a:p>
          <a:p>
            <a:r>
              <a:rPr lang="fr-FR" dirty="0">
                <a:latin typeface="Eras Demi ITC" panose="020B0805030504020804" pitchFamily="34" charset="0"/>
              </a:rPr>
              <a:t>Autre moitié</a:t>
            </a:r>
          </a:p>
          <a:p>
            <a:r>
              <a:rPr lang="fr-FR" dirty="0">
                <a:latin typeface="Eras Demi ITC" panose="020B0805030504020804" pitchFamily="34" charset="0"/>
              </a:rPr>
              <a:t>De ma moitié</a:t>
            </a:r>
          </a:p>
          <a:p>
            <a:r>
              <a:rPr lang="fr-FR" dirty="0">
                <a:latin typeface="Eras Demi ITC" panose="020B0805030504020804" pitchFamily="34" charset="0"/>
              </a:rPr>
              <a:t>Qui donc </a:t>
            </a:r>
          </a:p>
          <a:p>
            <a:r>
              <a:rPr lang="fr-FR" dirty="0">
                <a:latin typeface="Eras Demi ITC" panose="020B0805030504020804" pitchFamily="34" charset="0"/>
              </a:rPr>
              <a:t>T’a ôtée de mon côté ?</a:t>
            </a:r>
          </a:p>
          <a:p>
            <a:r>
              <a:rPr lang="fr-FR" dirty="0">
                <a:latin typeface="Eras Demi ITC" panose="020B0805030504020804" pitchFamily="34" charset="0"/>
              </a:rPr>
              <a:t>Derrière le miroir</a:t>
            </a:r>
          </a:p>
          <a:p>
            <a:r>
              <a:rPr lang="fr-FR" dirty="0">
                <a:latin typeface="Eras Demi ITC" panose="020B0805030504020804" pitchFamily="34" charset="0"/>
              </a:rPr>
              <a:t>Se tait encore</a:t>
            </a:r>
          </a:p>
          <a:p>
            <a:r>
              <a:rPr lang="fr-FR" dirty="0">
                <a:latin typeface="Eras Demi ITC" panose="020B0805030504020804" pitchFamily="34" charset="0"/>
              </a:rPr>
              <a:t>Le mystère du mouroir</a:t>
            </a:r>
          </a:p>
          <a:p>
            <a:r>
              <a:rPr lang="fr-FR" dirty="0">
                <a:latin typeface="Eras Demi ITC" panose="020B0805030504020804" pitchFamily="34" charset="0"/>
              </a:rPr>
              <a:t>Epuisante impuissance !</a:t>
            </a:r>
          </a:p>
          <a:p>
            <a:endParaRPr lang="fr-FR" dirty="0"/>
          </a:p>
        </p:txBody>
      </p:sp>
    </p:spTree>
    <p:extLst>
      <p:ext uri="{BB962C8B-B14F-4D97-AF65-F5344CB8AC3E}">
        <p14:creationId xmlns:p14="http://schemas.microsoft.com/office/powerpoint/2010/main" val="3916744518"/>
      </p:ext>
    </p:extLst>
  </p:cSld>
  <p:clrMapOvr>
    <a:masterClrMapping/>
  </p:clrMapOvr>
  <p:transition spd="slow" advClick="0" advTm="8000">
    <p:comb/>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6000" b="-36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75250" y="457200"/>
            <a:ext cx="4096775" cy="1600200"/>
          </a:xfrm>
          <a:solidFill>
            <a:srgbClr val="7030A0"/>
          </a:solidFill>
        </p:spPr>
        <p:txBody>
          <a:bodyPr anchor="b"/>
          <a:lstStyle/>
          <a:p>
            <a:pPr algn="ctr"/>
            <a:r>
              <a:rPr lang="fr-FR" b="1" dirty="0">
                <a:solidFill>
                  <a:schemeClr val="bg1">
                    <a:lumMod val="95000"/>
                  </a:schemeClr>
                </a:solidFill>
                <a:latin typeface="Eras Bold ITC" panose="020B0907030504020204" pitchFamily="34" charset="0"/>
              </a:rPr>
              <a:t>AVENTURE NATURE</a:t>
            </a:r>
            <a:r>
              <a:rPr lang="fr-FR" dirty="0"/>
              <a:t/>
            </a:r>
            <a:br>
              <a:rPr lang="fr-FR" dirty="0"/>
            </a:br>
            <a:endParaRPr lang="fr-FR" dirty="0"/>
          </a:p>
        </p:txBody>
      </p:sp>
      <p:pic>
        <p:nvPicPr>
          <p:cNvPr id="5" name="Espace réservé du contenu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28297" y="1528468"/>
            <a:ext cx="7189652" cy="4801994"/>
          </a:xfrm>
        </p:spPr>
      </p:pic>
      <p:sp>
        <p:nvSpPr>
          <p:cNvPr id="4" name="Espace réservé du texte 3"/>
          <p:cNvSpPr>
            <a:spLocks noGrp="1"/>
          </p:cNvSpPr>
          <p:nvPr>
            <p:ph type="body" sz="half" idx="2"/>
          </p:nvPr>
        </p:nvSpPr>
        <p:spPr>
          <a:xfrm>
            <a:off x="675250" y="2096588"/>
            <a:ext cx="4096776" cy="4585566"/>
          </a:xfrm>
        </p:spPr>
        <p:style>
          <a:lnRef idx="1">
            <a:schemeClr val="accent6"/>
          </a:lnRef>
          <a:fillRef idx="2">
            <a:schemeClr val="accent6"/>
          </a:fillRef>
          <a:effectRef idx="1">
            <a:schemeClr val="accent6"/>
          </a:effectRef>
          <a:fontRef idx="minor">
            <a:schemeClr val="dk1"/>
          </a:fontRef>
        </p:style>
        <p:txBody>
          <a:bodyPr/>
          <a:lstStyle/>
          <a:p>
            <a:r>
              <a:rPr lang="fr-FR" dirty="0">
                <a:latin typeface="Eras Demi ITC" panose="020B0805030504020804" pitchFamily="34" charset="0"/>
              </a:rPr>
              <a:t>A l’heure où la chaleur </a:t>
            </a:r>
          </a:p>
          <a:p>
            <a:r>
              <a:rPr lang="fr-FR" dirty="0">
                <a:latin typeface="Eras Demi ITC" panose="020B0805030504020804" pitchFamily="34" charset="0"/>
              </a:rPr>
              <a:t>de midi médite</a:t>
            </a:r>
          </a:p>
          <a:p>
            <a:r>
              <a:rPr lang="fr-FR" dirty="0">
                <a:latin typeface="Eras Demi ITC" panose="020B0805030504020804" pitchFamily="34" charset="0"/>
              </a:rPr>
              <a:t>sur ses méfaits, </a:t>
            </a:r>
          </a:p>
          <a:p>
            <a:r>
              <a:rPr lang="fr-FR" dirty="0">
                <a:latin typeface="Eras Demi ITC" panose="020B0805030504020804" pitchFamily="34" charset="0"/>
              </a:rPr>
              <a:t>des luminaires diurnes</a:t>
            </a:r>
          </a:p>
          <a:p>
            <a:r>
              <a:rPr lang="fr-FR" dirty="0">
                <a:latin typeface="Eras Demi ITC" panose="020B0805030504020804" pitchFamily="34" charset="0"/>
              </a:rPr>
              <a:t>scintillent et sertissent</a:t>
            </a:r>
          </a:p>
          <a:p>
            <a:r>
              <a:rPr lang="fr-FR" dirty="0">
                <a:latin typeface="Eras Demi ITC" panose="020B0805030504020804" pitchFamily="34" charset="0"/>
              </a:rPr>
              <a:t>de mille effets</a:t>
            </a:r>
          </a:p>
          <a:p>
            <a:r>
              <a:rPr lang="fr-FR" dirty="0">
                <a:latin typeface="Eras Demi ITC" panose="020B0805030504020804" pitchFamily="34" charset="0"/>
              </a:rPr>
              <a:t>De lumière divine</a:t>
            </a:r>
          </a:p>
          <a:p>
            <a:r>
              <a:rPr lang="fr-FR" dirty="0">
                <a:latin typeface="Eras Demi ITC" panose="020B0805030504020804" pitchFamily="34" charset="0"/>
              </a:rPr>
              <a:t>Un océan en somnolence</a:t>
            </a:r>
          </a:p>
          <a:p>
            <a:endParaRPr lang="fr-FR" dirty="0"/>
          </a:p>
        </p:txBody>
      </p:sp>
    </p:spTree>
    <p:extLst>
      <p:ext uri="{BB962C8B-B14F-4D97-AF65-F5344CB8AC3E}">
        <p14:creationId xmlns:p14="http://schemas.microsoft.com/office/powerpoint/2010/main" val="2895506672"/>
      </p:ext>
    </p:extLst>
  </p:cSld>
  <p:clrMapOvr>
    <a:masterClrMapping/>
  </p:clrMapOvr>
  <p:transition spd="slow" advClick="0" advTm="7000">
    <p:comb/>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solidFill>
            <a:srgbClr val="7030A0"/>
          </a:solidFill>
        </p:spPr>
        <p:txBody>
          <a:bodyPr anchor="b"/>
          <a:lstStyle/>
          <a:p>
            <a:pPr algn="ctr"/>
            <a:r>
              <a:rPr lang="fr-FR" b="1" dirty="0">
                <a:solidFill>
                  <a:schemeClr val="bg1">
                    <a:lumMod val="95000"/>
                  </a:schemeClr>
                </a:solidFill>
                <a:latin typeface="Eras Bold ITC" panose="020B0907030504020204" pitchFamily="34" charset="0"/>
              </a:rPr>
              <a:t>INNOCENCE COUPABLE</a:t>
            </a:r>
            <a:r>
              <a:rPr lang="fr-FR" dirty="0">
                <a:solidFill>
                  <a:schemeClr val="bg1">
                    <a:lumMod val="95000"/>
                  </a:schemeClr>
                </a:solidFill>
                <a:latin typeface="Eras Bold ITC" panose="020B0907030504020204" pitchFamily="34" charset="0"/>
              </a:rPr>
              <a:t/>
            </a:r>
            <a:br>
              <a:rPr lang="fr-FR" dirty="0">
                <a:solidFill>
                  <a:schemeClr val="bg1">
                    <a:lumMod val="95000"/>
                  </a:schemeClr>
                </a:solidFill>
                <a:latin typeface="Eras Bold ITC" panose="020B0907030504020204" pitchFamily="34" charset="0"/>
              </a:rPr>
            </a:br>
            <a:endParaRPr lang="fr-FR" dirty="0">
              <a:solidFill>
                <a:schemeClr val="bg1">
                  <a:lumMod val="95000"/>
                </a:schemeClr>
              </a:solidFill>
              <a:latin typeface="Eras Bold ITC" panose="020B0907030504020204" pitchFamily="34" charset="0"/>
            </a:endParaRPr>
          </a:p>
        </p:txBody>
      </p:sp>
      <p:pic>
        <p:nvPicPr>
          <p:cNvPr id="5" name="Espace réservé du contenu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932189" y="457200"/>
            <a:ext cx="4826567" cy="5411787"/>
          </a:xfrm>
        </p:spPr>
      </p:pic>
      <p:sp>
        <p:nvSpPr>
          <p:cNvPr id="4" name="Espace réservé du texte 3"/>
          <p:cNvSpPr>
            <a:spLocks noGrp="1"/>
          </p:cNvSpPr>
          <p:nvPr>
            <p:ph type="body" sz="half" idx="2"/>
          </p:nvPr>
        </p:nvSpPr>
        <p:spPr>
          <a:xfrm>
            <a:off x="839788" y="2096589"/>
            <a:ext cx="3932237" cy="3811588"/>
          </a:xfrm>
        </p:spPr>
        <p:style>
          <a:lnRef idx="1">
            <a:schemeClr val="accent6"/>
          </a:lnRef>
          <a:fillRef idx="2">
            <a:schemeClr val="accent6"/>
          </a:fillRef>
          <a:effectRef idx="1">
            <a:schemeClr val="accent6"/>
          </a:effectRef>
          <a:fontRef idx="minor">
            <a:schemeClr val="dk1"/>
          </a:fontRef>
        </p:style>
        <p:txBody>
          <a:bodyPr/>
          <a:lstStyle/>
          <a:p>
            <a:r>
              <a:rPr lang="fr-FR" dirty="0">
                <a:latin typeface="Eras Demi ITC" panose="020B0805030504020804" pitchFamily="34" charset="0"/>
              </a:rPr>
              <a:t>Un jeune homme</a:t>
            </a:r>
          </a:p>
          <a:p>
            <a:r>
              <a:rPr lang="fr-FR" dirty="0">
                <a:latin typeface="Eras Demi ITC" panose="020B0805030504020804" pitchFamily="34" charset="0"/>
              </a:rPr>
              <a:t>dans </a:t>
            </a:r>
          </a:p>
          <a:p>
            <a:r>
              <a:rPr lang="fr-FR" dirty="0">
                <a:latin typeface="Eras Demi ITC" panose="020B0805030504020804" pitchFamily="34" charset="0"/>
              </a:rPr>
              <a:t>un jeu d’homme.</a:t>
            </a:r>
          </a:p>
          <a:p>
            <a:r>
              <a:rPr lang="fr-FR" dirty="0">
                <a:latin typeface="Eras Demi ITC" panose="020B0805030504020804" pitchFamily="34" charset="0"/>
              </a:rPr>
              <a:t>L’enjeu se nomme</a:t>
            </a:r>
          </a:p>
          <a:p>
            <a:r>
              <a:rPr lang="fr-FR" dirty="0">
                <a:latin typeface="Eras Demi ITC" panose="020B0805030504020804" pitchFamily="34" charset="0"/>
              </a:rPr>
              <a:t>tuer sans ciller.</a:t>
            </a:r>
          </a:p>
          <a:p>
            <a:r>
              <a:rPr lang="fr-FR" dirty="0">
                <a:latin typeface="Eras Demi ITC" panose="020B0805030504020804" pitchFamily="34" charset="0"/>
              </a:rPr>
              <a:t>Il tend ce bras </a:t>
            </a:r>
          </a:p>
          <a:p>
            <a:r>
              <a:rPr lang="fr-FR" dirty="0">
                <a:latin typeface="Eras Demi ITC" panose="020B0805030504020804" pitchFamily="34" charset="0"/>
              </a:rPr>
              <a:t>qui ne tremble pas, </a:t>
            </a:r>
          </a:p>
          <a:p>
            <a:r>
              <a:rPr lang="fr-FR" dirty="0">
                <a:latin typeface="Eras Demi ITC" panose="020B0805030504020804" pitchFamily="34" charset="0"/>
              </a:rPr>
              <a:t>tire et…. TUE.</a:t>
            </a:r>
          </a:p>
          <a:p>
            <a:r>
              <a:rPr lang="fr-FR" dirty="0">
                <a:latin typeface="Eras Demi ITC" panose="020B0805030504020804" pitchFamily="34" charset="0"/>
              </a:rPr>
              <a:t> </a:t>
            </a:r>
            <a:r>
              <a:rPr lang="fr-FR" dirty="0" smtClean="0">
                <a:latin typeface="Eras Demi ITC" panose="020B0805030504020804" pitchFamily="34" charset="0"/>
              </a:rPr>
              <a:t>Premier </a:t>
            </a:r>
            <a:r>
              <a:rPr lang="fr-FR" dirty="0">
                <a:latin typeface="Eras Demi ITC" panose="020B0805030504020804" pitchFamily="34" charset="0"/>
              </a:rPr>
              <a:t>mort</a:t>
            </a:r>
          </a:p>
          <a:p>
            <a:r>
              <a:rPr lang="fr-FR" dirty="0">
                <a:latin typeface="Eras Demi ITC" panose="020B0805030504020804" pitchFamily="34" charset="0"/>
              </a:rPr>
              <a:t>Premiers remords……</a:t>
            </a:r>
          </a:p>
          <a:p>
            <a:endParaRPr lang="fr-FR" dirty="0"/>
          </a:p>
        </p:txBody>
      </p:sp>
    </p:spTree>
    <p:extLst>
      <p:ext uri="{BB962C8B-B14F-4D97-AF65-F5344CB8AC3E}">
        <p14:creationId xmlns:p14="http://schemas.microsoft.com/office/powerpoint/2010/main" val="3446482448"/>
      </p:ext>
    </p:extLst>
  </p:cSld>
  <p:clrMapOvr>
    <a:masterClrMapping/>
  </p:clrMapOvr>
  <p:transition spd="slow" advClick="0" advTm="7000">
    <p:comb/>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6000" b="-36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39788" y="164465"/>
            <a:ext cx="3932237" cy="501741"/>
          </a:xfrm>
          <a:solidFill>
            <a:srgbClr val="7030A0"/>
          </a:solidFill>
        </p:spPr>
        <p:txBody>
          <a:bodyPr anchor="t">
            <a:normAutofit fontScale="90000"/>
          </a:bodyPr>
          <a:lstStyle/>
          <a:p>
            <a:pPr algn="ctr"/>
            <a:r>
              <a:rPr lang="fr-FR" b="1" dirty="0">
                <a:solidFill>
                  <a:schemeClr val="bg1">
                    <a:lumMod val="95000"/>
                  </a:schemeClr>
                </a:solidFill>
                <a:latin typeface="Eras Bold ITC" panose="020B0907030504020204" pitchFamily="34" charset="0"/>
              </a:rPr>
              <a:t>OVERDOSE</a:t>
            </a:r>
            <a:r>
              <a:rPr lang="fr-FR" dirty="0"/>
              <a:t/>
            </a:r>
            <a:br>
              <a:rPr lang="fr-FR" dirty="0"/>
            </a:br>
            <a:endParaRPr lang="fr-FR" dirty="0"/>
          </a:p>
        </p:txBody>
      </p:sp>
      <p:pic>
        <p:nvPicPr>
          <p:cNvPr id="5" name="Espace réservé du contenu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70501" y="935918"/>
            <a:ext cx="7287974" cy="5465980"/>
          </a:xfrm>
        </p:spPr>
      </p:pic>
      <p:sp>
        <p:nvSpPr>
          <p:cNvPr id="4" name="Espace réservé du texte 3"/>
          <p:cNvSpPr>
            <a:spLocks noGrp="1"/>
          </p:cNvSpPr>
          <p:nvPr>
            <p:ph type="body" sz="half" idx="2"/>
          </p:nvPr>
        </p:nvSpPr>
        <p:spPr>
          <a:xfrm>
            <a:off x="839788" y="701884"/>
            <a:ext cx="3932237" cy="6050607"/>
          </a:xfrm>
        </p:spPr>
        <p:style>
          <a:lnRef idx="1">
            <a:schemeClr val="accent6"/>
          </a:lnRef>
          <a:fillRef idx="2">
            <a:schemeClr val="accent6"/>
          </a:fillRef>
          <a:effectRef idx="1">
            <a:schemeClr val="accent6"/>
          </a:effectRef>
          <a:fontRef idx="minor">
            <a:schemeClr val="dk1"/>
          </a:fontRef>
        </p:style>
        <p:txBody>
          <a:bodyPr>
            <a:normAutofit fontScale="77500" lnSpcReduction="20000"/>
          </a:bodyPr>
          <a:lstStyle/>
          <a:p>
            <a:r>
              <a:rPr lang="fr-FR" dirty="0">
                <a:latin typeface="Eras Demi ITC" panose="020B0805030504020804" pitchFamily="34" charset="0"/>
              </a:rPr>
              <a:t>Cet été</a:t>
            </a:r>
          </a:p>
          <a:p>
            <a:r>
              <a:rPr lang="fr-FR" dirty="0">
                <a:latin typeface="Eras Demi ITC" panose="020B0805030504020804" pitchFamily="34" charset="0"/>
              </a:rPr>
              <a:t>Des nuages de neige</a:t>
            </a:r>
          </a:p>
          <a:p>
            <a:r>
              <a:rPr lang="fr-FR" dirty="0">
                <a:latin typeface="Eras Demi ITC" panose="020B0805030504020804" pitchFamily="34" charset="0"/>
              </a:rPr>
              <a:t>S’étaient épris </a:t>
            </a:r>
          </a:p>
          <a:p>
            <a:r>
              <a:rPr lang="fr-FR" dirty="0">
                <a:latin typeface="Eras Demi ITC" panose="020B0805030504020804" pitchFamily="34" charset="0"/>
              </a:rPr>
              <a:t>De son esprit.</a:t>
            </a:r>
          </a:p>
          <a:p>
            <a:r>
              <a:rPr lang="fr-FR" dirty="0">
                <a:latin typeface="Eras Demi ITC" panose="020B0805030504020804" pitchFamily="34" charset="0"/>
              </a:rPr>
              <a:t>Trop près de son pré</a:t>
            </a:r>
          </a:p>
          <a:p>
            <a:r>
              <a:rPr lang="fr-FR" dirty="0">
                <a:latin typeface="Eras Demi ITC" panose="020B0805030504020804" pitchFamily="34" charset="0"/>
              </a:rPr>
              <a:t>Il en flottait une flopée.</a:t>
            </a:r>
          </a:p>
          <a:p>
            <a:r>
              <a:rPr lang="fr-FR" dirty="0">
                <a:latin typeface="Eras Demi ITC" panose="020B0805030504020804" pitchFamily="34" charset="0"/>
              </a:rPr>
              <a:t>Pour les disperser </a:t>
            </a:r>
          </a:p>
          <a:p>
            <a:r>
              <a:rPr lang="fr-FR" dirty="0">
                <a:latin typeface="Eras Demi ITC" panose="020B0805030504020804" pitchFamily="34" charset="0"/>
              </a:rPr>
              <a:t>Nul soleil à l’horizon</a:t>
            </a:r>
          </a:p>
          <a:p>
            <a:r>
              <a:rPr lang="fr-FR" dirty="0">
                <a:latin typeface="Eras Demi ITC" panose="020B0805030504020804" pitchFamily="34" charset="0"/>
              </a:rPr>
              <a:t>Pour les dissiper</a:t>
            </a:r>
          </a:p>
          <a:p>
            <a:r>
              <a:rPr lang="fr-FR" dirty="0">
                <a:latin typeface="Eras Demi ITC" panose="020B0805030504020804" pitchFamily="34" charset="0"/>
              </a:rPr>
              <a:t>Nul sommeil à la maison</a:t>
            </a:r>
          </a:p>
          <a:p>
            <a:r>
              <a:rPr lang="fr-FR" dirty="0">
                <a:latin typeface="Eras Demi ITC" panose="020B0805030504020804" pitchFamily="34" charset="0"/>
              </a:rPr>
              <a:t>Seulement des miroirs </a:t>
            </a:r>
          </a:p>
          <a:p>
            <a:r>
              <a:rPr lang="fr-FR" dirty="0">
                <a:latin typeface="Eras Demi ITC" panose="020B0805030504020804" pitchFamily="34" charset="0"/>
              </a:rPr>
              <a:t>Pour voir</a:t>
            </a:r>
          </a:p>
          <a:p>
            <a:r>
              <a:rPr lang="fr-FR" dirty="0">
                <a:latin typeface="Eras Demi ITC" panose="020B0805030504020804" pitchFamily="34" charset="0"/>
              </a:rPr>
              <a:t>Le sommet des mirages</a:t>
            </a:r>
          </a:p>
          <a:p>
            <a:r>
              <a:rPr lang="fr-FR" dirty="0">
                <a:latin typeface="Eras Demi ITC" panose="020B0805030504020804" pitchFamily="34" charset="0"/>
              </a:rPr>
              <a:t>d’ivoire</a:t>
            </a:r>
          </a:p>
          <a:p>
            <a:r>
              <a:rPr lang="fr-FR" dirty="0">
                <a:latin typeface="Eras Demi ITC" panose="020B0805030504020804" pitchFamily="34" charset="0"/>
              </a:rPr>
              <a:t>Et les pluies limpides </a:t>
            </a:r>
          </a:p>
          <a:p>
            <a:r>
              <a:rPr lang="fr-FR" dirty="0">
                <a:latin typeface="Eras Demi ITC" panose="020B0805030504020804" pitchFamily="34" charset="0"/>
              </a:rPr>
              <a:t>des paradis perdus.</a:t>
            </a:r>
          </a:p>
          <a:p>
            <a:r>
              <a:rPr lang="fr-FR" dirty="0">
                <a:latin typeface="Eras Demi ITC" panose="020B0805030504020804" pitchFamily="34" charset="0"/>
              </a:rPr>
              <a:t>Sur sa table de camé</a:t>
            </a:r>
          </a:p>
          <a:p>
            <a:r>
              <a:rPr lang="fr-FR" dirty="0">
                <a:latin typeface="Eras Demi ITC" panose="020B0805030504020804" pitchFamily="34" charset="0"/>
              </a:rPr>
              <a:t>Suze, sa blanche tant aimée</a:t>
            </a:r>
          </a:p>
          <a:p>
            <a:r>
              <a:rPr lang="fr-FR" dirty="0">
                <a:latin typeface="Eras Demi ITC" panose="020B0805030504020804" pitchFamily="34" charset="0"/>
              </a:rPr>
              <a:t>Attendait de danser</a:t>
            </a:r>
          </a:p>
          <a:p>
            <a:r>
              <a:rPr lang="fr-FR" dirty="0">
                <a:latin typeface="Eras Demi ITC" panose="020B0805030504020804" pitchFamily="34" charset="0"/>
              </a:rPr>
              <a:t>Ce dernier slow</a:t>
            </a:r>
          </a:p>
          <a:p>
            <a:r>
              <a:rPr lang="fr-FR" dirty="0">
                <a:latin typeface="Eras Demi ITC" panose="020B0805030504020804" pitchFamily="34" charset="0"/>
              </a:rPr>
              <a:t>D’avant </a:t>
            </a:r>
          </a:p>
          <a:p>
            <a:r>
              <a:rPr lang="fr-FR" dirty="0">
                <a:latin typeface="Eras Demi ITC" panose="020B0805030504020804" pitchFamily="34" charset="0"/>
              </a:rPr>
              <a:t>Le dernier souffle</a:t>
            </a:r>
          </a:p>
          <a:p>
            <a:r>
              <a:rPr lang="fr-FR" dirty="0">
                <a:latin typeface="Eras Demi ITC" panose="020B0805030504020804" pitchFamily="34" charset="0"/>
              </a:rPr>
              <a:t>Du vent.</a:t>
            </a:r>
          </a:p>
          <a:p>
            <a:endParaRPr lang="fr-FR" dirty="0"/>
          </a:p>
        </p:txBody>
      </p:sp>
    </p:spTree>
    <p:extLst>
      <p:ext uri="{BB962C8B-B14F-4D97-AF65-F5344CB8AC3E}">
        <p14:creationId xmlns:p14="http://schemas.microsoft.com/office/powerpoint/2010/main" val="1877853398"/>
      </p:ext>
    </p:extLst>
  </p:cSld>
  <p:clrMapOvr>
    <a:masterClrMapping/>
  </p:clrMapOvr>
  <p:transition spd="slow" advClick="0" advTm="12000">
    <p:comb/>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solidFill>
            <a:srgbClr val="7030A0"/>
          </a:solidFill>
        </p:spPr>
        <p:txBody>
          <a:bodyPr anchor="ctr"/>
          <a:lstStyle/>
          <a:p>
            <a:pPr algn="ctr"/>
            <a:r>
              <a:rPr lang="fr-FR" b="1" dirty="0">
                <a:solidFill>
                  <a:schemeClr val="bg1">
                    <a:lumMod val="95000"/>
                  </a:schemeClr>
                </a:solidFill>
                <a:latin typeface="Eras Bold ITC" panose="020B0907030504020204" pitchFamily="34" charset="0"/>
              </a:rPr>
              <a:t>FOUDROYANCE</a:t>
            </a:r>
            <a:r>
              <a:rPr lang="fr-FR" dirty="0"/>
              <a:t/>
            </a:r>
            <a:br>
              <a:rPr lang="fr-FR" dirty="0"/>
            </a:br>
            <a:endParaRPr lang="fr-FR" dirty="0"/>
          </a:p>
        </p:txBody>
      </p:sp>
      <p:sp>
        <p:nvSpPr>
          <p:cNvPr id="4" name="Espace réservé du texte 3"/>
          <p:cNvSpPr>
            <a:spLocks noGrp="1"/>
          </p:cNvSpPr>
          <p:nvPr>
            <p:ph type="body" sz="half" idx="2"/>
          </p:nvPr>
        </p:nvSpPr>
        <p:spPr>
          <a:xfrm>
            <a:off x="839788" y="2083526"/>
            <a:ext cx="3932237" cy="4369526"/>
          </a:xfrm>
        </p:spPr>
        <p:style>
          <a:lnRef idx="1">
            <a:schemeClr val="accent6"/>
          </a:lnRef>
          <a:fillRef idx="2">
            <a:schemeClr val="accent6"/>
          </a:fillRef>
          <a:effectRef idx="1">
            <a:schemeClr val="accent6"/>
          </a:effectRef>
          <a:fontRef idx="minor">
            <a:schemeClr val="dk1"/>
          </a:fontRef>
        </p:style>
        <p:txBody>
          <a:bodyPr anchor="ctr">
            <a:normAutofit fontScale="77500" lnSpcReduction="20000"/>
          </a:bodyPr>
          <a:lstStyle/>
          <a:p>
            <a:r>
              <a:rPr lang="fr-FR" dirty="0">
                <a:latin typeface="Eras Demi ITC" panose="020B0805030504020804" pitchFamily="34" charset="0"/>
              </a:rPr>
              <a:t>Sur un fond de tableau déchiré</a:t>
            </a:r>
          </a:p>
          <a:p>
            <a:r>
              <a:rPr lang="fr-FR" dirty="0">
                <a:latin typeface="Eras Demi ITC" panose="020B0805030504020804" pitchFamily="34" charset="0"/>
              </a:rPr>
              <a:t>J’ai dessiné le ton de sa peau</a:t>
            </a:r>
          </a:p>
          <a:p>
            <a:r>
              <a:rPr lang="fr-FR" dirty="0">
                <a:latin typeface="Eras Demi ITC" panose="020B0805030504020804" pitchFamily="34" charset="0"/>
              </a:rPr>
              <a:t>Quand son portrait m’a emporté</a:t>
            </a:r>
          </a:p>
          <a:p>
            <a:r>
              <a:rPr lang="fr-FR" dirty="0">
                <a:latin typeface="Eras Demi ITC" panose="020B0805030504020804" pitchFamily="34" charset="0"/>
              </a:rPr>
              <a:t>De l’autre côté de sa beauté</a:t>
            </a:r>
          </a:p>
          <a:p>
            <a:r>
              <a:rPr lang="fr-FR" dirty="0">
                <a:latin typeface="Eras Demi ITC" panose="020B0805030504020804" pitchFamily="34" charset="0"/>
              </a:rPr>
              <a:t>En ces contrées, j’ai rencontré</a:t>
            </a:r>
          </a:p>
          <a:p>
            <a:r>
              <a:rPr lang="fr-FR" dirty="0">
                <a:latin typeface="Eras Demi ITC" panose="020B0805030504020804" pitchFamily="34" charset="0"/>
              </a:rPr>
              <a:t>Les sourds tambours des joutes d’amour</a:t>
            </a:r>
          </a:p>
          <a:p>
            <a:r>
              <a:rPr lang="fr-FR" dirty="0">
                <a:latin typeface="Eras Demi ITC" panose="020B0805030504020804" pitchFamily="34" charset="0"/>
              </a:rPr>
              <a:t>Et puis compté sans les dompter</a:t>
            </a:r>
          </a:p>
          <a:p>
            <a:r>
              <a:rPr lang="fr-FR" dirty="0">
                <a:latin typeface="Eras Demi ITC" panose="020B0805030504020804" pitchFamily="34" charset="0"/>
              </a:rPr>
              <a:t>Les souffles hachés des sources cachées</a:t>
            </a:r>
          </a:p>
          <a:p>
            <a:r>
              <a:rPr lang="fr-FR" dirty="0">
                <a:latin typeface="Eras Demi ITC" panose="020B0805030504020804" pitchFamily="34" charset="0"/>
              </a:rPr>
              <a:t>Pour essaimer vers les sommets</a:t>
            </a:r>
          </a:p>
          <a:p>
            <a:r>
              <a:rPr lang="fr-FR" dirty="0">
                <a:latin typeface="Eras Demi ITC" panose="020B0805030504020804" pitchFamily="34" charset="0"/>
              </a:rPr>
              <a:t>Le gout sacré de nos secrets</a:t>
            </a:r>
          </a:p>
          <a:p>
            <a:r>
              <a:rPr lang="fr-FR" dirty="0">
                <a:latin typeface="Eras Demi ITC" panose="020B0805030504020804" pitchFamily="34" charset="0"/>
              </a:rPr>
              <a:t>Mais un jour, il a fait nuit</a:t>
            </a:r>
          </a:p>
          <a:p>
            <a:r>
              <a:rPr lang="fr-FR" dirty="0">
                <a:latin typeface="Eras Demi ITC" panose="020B0805030504020804" pitchFamily="34" charset="0"/>
              </a:rPr>
              <a:t>Et puis minuit s’est fait jour</a:t>
            </a:r>
          </a:p>
          <a:p>
            <a:r>
              <a:rPr lang="fr-FR" dirty="0">
                <a:latin typeface="Eras Demi ITC" panose="020B0805030504020804" pitchFamily="34" charset="0"/>
              </a:rPr>
              <a:t>Alors dès lors, dès lors alors</a:t>
            </a:r>
          </a:p>
          <a:p>
            <a:r>
              <a:rPr lang="fr-FR" dirty="0">
                <a:latin typeface="Eras Demi ITC" panose="020B0805030504020804" pitchFamily="34" charset="0"/>
              </a:rPr>
              <a:t>Il y eut une histoire et puis plus d’espoir</a:t>
            </a:r>
          </a:p>
          <a:p>
            <a:r>
              <a:rPr lang="fr-FR" dirty="0">
                <a:latin typeface="Eras Demi ITC" panose="020B0805030504020804" pitchFamily="34" charset="0"/>
              </a:rPr>
              <a:t>Alors dès lors, dès lors alors</a:t>
            </a:r>
          </a:p>
          <a:p>
            <a:r>
              <a:rPr lang="fr-FR" dirty="0">
                <a:latin typeface="Eras Demi ITC" panose="020B0805030504020804" pitchFamily="34" charset="0"/>
              </a:rPr>
              <a:t>Il y eut un lien et puis plus rien….</a:t>
            </a:r>
          </a:p>
          <a:p>
            <a:endParaRPr lang="fr-FR" dirty="0"/>
          </a:p>
        </p:txBody>
      </p:sp>
      <p:pic>
        <p:nvPicPr>
          <p:cNvPr id="5" name="Espace réservé du contenu 4" descr="Psychotria elata : La curieuse plante à bisous ! | Alsagarden - Le ..."/>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990013" y="953589"/>
            <a:ext cx="6962502" cy="5199017"/>
          </a:xfrm>
          <a:prstGeom prst="rect">
            <a:avLst/>
          </a:prstGeom>
          <a:noFill/>
          <a:ln>
            <a:noFill/>
          </a:ln>
        </p:spPr>
      </p:pic>
    </p:spTree>
    <p:extLst>
      <p:ext uri="{BB962C8B-B14F-4D97-AF65-F5344CB8AC3E}">
        <p14:creationId xmlns:p14="http://schemas.microsoft.com/office/powerpoint/2010/main" val="133957544"/>
      </p:ext>
    </p:extLst>
  </p:cSld>
  <p:clrMapOvr>
    <a:masterClrMapping/>
  </p:clrMapOvr>
  <p:transition spd="slow" advClick="0" advTm="12000">
    <p:comb/>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6000" b="-36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solidFill>
            <a:srgbClr val="7030A0"/>
          </a:solidFill>
        </p:spPr>
        <p:txBody>
          <a:bodyPr/>
          <a:lstStyle/>
          <a:p>
            <a:pPr algn="ctr"/>
            <a:r>
              <a:rPr lang="fr-FR" b="1" dirty="0">
                <a:solidFill>
                  <a:schemeClr val="bg1">
                    <a:lumMod val="95000"/>
                  </a:schemeClr>
                </a:solidFill>
                <a:latin typeface="Eras Bold ITC" panose="020B0907030504020204" pitchFamily="34" charset="0"/>
              </a:rPr>
              <a:t>TRACE DE PENSEE FURTIVE</a:t>
            </a:r>
            <a:r>
              <a:rPr lang="fr-FR" dirty="0">
                <a:solidFill>
                  <a:schemeClr val="bg1">
                    <a:lumMod val="95000"/>
                  </a:schemeClr>
                </a:solidFill>
              </a:rPr>
              <a:t/>
            </a:r>
            <a:br>
              <a:rPr lang="fr-FR" dirty="0">
                <a:solidFill>
                  <a:schemeClr val="bg1">
                    <a:lumMod val="95000"/>
                  </a:schemeClr>
                </a:solidFill>
              </a:rPr>
            </a:br>
            <a:endParaRPr lang="fr-FR" dirty="0">
              <a:solidFill>
                <a:schemeClr val="bg1">
                  <a:lumMod val="95000"/>
                </a:schemeClr>
              </a:solidFill>
            </a:endParaRPr>
          </a:p>
        </p:txBody>
      </p:sp>
      <p:sp>
        <p:nvSpPr>
          <p:cNvPr id="4" name="Espace réservé du texte 3"/>
          <p:cNvSpPr>
            <a:spLocks noGrp="1"/>
          </p:cNvSpPr>
          <p:nvPr>
            <p:ph type="body" sz="half" idx="2"/>
          </p:nvPr>
        </p:nvSpPr>
        <p:spPr>
          <a:xfrm>
            <a:off x="839788" y="2083526"/>
            <a:ext cx="3932237" cy="4500154"/>
          </a:xfrm>
        </p:spPr>
        <p:style>
          <a:lnRef idx="1">
            <a:schemeClr val="accent6"/>
          </a:lnRef>
          <a:fillRef idx="2">
            <a:schemeClr val="accent6"/>
          </a:fillRef>
          <a:effectRef idx="1">
            <a:schemeClr val="accent6"/>
          </a:effectRef>
          <a:fontRef idx="minor">
            <a:schemeClr val="dk1"/>
          </a:fontRef>
        </p:style>
        <p:txBody>
          <a:bodyPr anchor="ctr"/>
          <a:lstStyle/>
          <a:p>
            <a:r>
              <a:rPr lang="fr-FR" dirty="0">
                <a:latin typeface="Eras Demi ITC" panose="020B0805030504020804" pitchFamily="34" charset="0"/>
              </a:rPr>
              <a:t>Un jour, à mon tour</a:t>
            </a:r>
          </a:p>
          <a:p>
            <a:r>
              <a:rPr lang="fr-FR" dirty="0">
                <a:latin typeface="Eras Demi ITC" panose="020B0805030504020804" pitchFamily="34" charset="0"/>
              </a:rPr>
              <a:t>J’irai à tâtons</a:t>
            </a:r>
          </a:p>
          <a:p>
            <a:r>
              <a:rPr lang="fr-FR" dirty="0">
                <a:latin typeface="Eras Demi ITC" panose="020B0805030504020804" pitchFamily="34" charset="0"/>
              </a:rPr>
              <a:t>tirer mon carton</a:t>
            </a:r>
          </a:p>
          <a:p>
            <a:r>
              <a:rPr lang="fr-FR" dirty="0">
                <a:latin typeface="Eras Demi ITC" panose="020B0805030504020804" pitchFamily="34" charset="0"/>
              </a:rPr>
              <a:t>dans l’immense océan</a:t>
            </a:r>
          </a:p>
          <a:p>
            <a:r>
              <a:rPr lang="fr-FR" dirty="0">
                <a:latin typeface="Eras Demi ITC" panose="020B0805030504020804" pitchFamily="34" charset="0"/>
              </a:rPr>
              <a:t>de silence et de néant.</a:t>
            </a:r>
          </a:p>
          <a:p>
            <a:r>
              <a:rPr lang="fr-FR" dirty="0">
                <a:latin typeface="Eras Demi ITC" panose="020B0805030504020804" pitchFamily="34" charset="0"/>
              </a:rPr>
              <a:t>Peut être sans torche,</a:t>
            </a:r>
          </a:p>
          <a:p>
            <a:r>
              <a:rPr lang="fr-FR" dirty="0">
                <a:latin typeface="Eras Demi ITC" panose="020B0805030504020804" pitchFamily="34" charset="0"/>
              </a:rPr>
              <a:t>Peut être sans force</a:t>
            </a:r>
          </a:p>
          <a:p>
            <a:r>
              <a:rPr lang="fr-FR" dirty="0">
                <a:latin typeface="Eras Demi ITC" panose="020B0805030504020804" pitchFamily="34" charset="0"/>
              </a:rPr>
              <a:t>Seul dans le doute </a:t>
            </a:r>
          </a:p>
          <a:p>
            <a:r>
              <a:rPr lang="fr-FR" dirty="0">
                <a:latin typeface="Eras Demi ITC" panose="020B0805030504020804" pitchFamily="34" charset="0"/>
              </a:rPr>
              <a:t>De tout un linceul.</a:t>
            </a:r>
          </a:p>
          <a:p>
            <a:endParaRPr lang="fr-FR" dirty="0"/>
          </a:p>
        </p:txBody>
      </p:sp>
      <p:pic>
        <p:nvPicPr>
          <p:cNvPr id="5" name="Espace réservé du contenu 4" descr="Image gratuite sur Pixabay - Mer, Lune, Minuit, L'Eau, Nuit | Nuit ..."/>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42365" y="1149530"/>
            <a:ext cx="7284993" cy="5110593"/>
          </a:xfrm>
          <a:prstGeom prst="rect">
            <a:avLst/>
          </a:prstGeom>
          <a:noFill/>
          <a:ln>
            <a:noFill/>
          </a:ln>
        </p:spPr>
      </p:pic>
    </p:spTree>
    <p:extLst>
      <p:ext uri="{BB962C8B-B14F-4D97-AF65-F5344CB8AC3E}">
        <p14:creationId xmlns:p14="http://schemas.microsoft.com/office/powerpoint/2010/main" val="3175316739"/>
      </p:ext>
    </p:extLst>
  </p:cSld>
  <p:clrMapOvr>
    <a:masterClrMapping/>
  </p:clrMapOvr>
  <p:transition spd="slow" advClick="0" advTm="8000">
    <p:comb/>
  </p:transition>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TotalTime>
  <Words>1570</Words>
  <Application>Microsoft Office PowerPoint</Application>
  <PresentationFormat>Grand écran</PresentationFormat>
  <Paragraphs>349</Paragraphs>
  <Slides>27</Slides>
  <Notes>0</Notes>
  <HiddenSlides>0</HiddenSlides>
  <MMClips>1</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27</vt:i4>
      </vt:variant>
    </vt:vector>
  </HeadingPairs>
  <TitlesOfParts>
    <vt:vector size="33" baseType="lpstr">
      <vt:lpstr>Arial</vt:lpstr>
      <vt:lpstr>Calibri</vt:lpstr>
      <vt:lpstr>Calibri Light</vt:lpstr>
      <vt:lpstr>Eras Bold ITC</vt:lpstr>
      <vt:lpstr>Eras Demi ITC</vt:lpstr>
      <vt:lpstr>Thème Office</vt:lpstr>
      <vt:lpstr>JPWG POEMES URBAINS Volume 1 </vt:lpstr>
      <vt:lpstr>CE RECUEIL EST MON POINT DE VUE SUR VOUS ET MOI </vt:lpstr>
      <vt:lpstr>FILLE MERE </vt:lpstr>
      <vt:lpstr>TU ES PARTIE ET TOUT EST PARTI </vt:lpstr>
      <vt:lpstr>AVENTURE NATURE </vt:lpstr>
      <vt:lpstr>INNOCENCE COUPABLE </vt:lpstr>
      <vt:lpstr>OVERDOSE </vt:lpstr>
      <vt:lpstr>FOUDROYANCE </vt:lpstr>
      <vt:lpstr>TRACE DE PENSEE FURTIVE </vt:lpstr>
      <vt:lpstr>NOBLE SUICIDE </vt:lpstr>
      <vt:lpstr>PRISONNIER PIONNIER </vt:lpstr>
      <vt:lpstr>MORT AMERE D’UNE MERE </vt:lpstr>
      <vt:lpstr>BEAU DUO </vt:lpstr>
      <vt:lpstr>BEBE OBUSE </vt:lpstr>
      <vt:lpstr>MISTERE DE MISERE </vt:lpstr>
      <vt:lpstr>LA FETE DE LA SIESTE </vt:lpstr>
      <vt:lpstr>DESTIN EN FESTIN </vt:lpstr>
      <vt:lpstr>CHEMIN SANS LENDEMAIN </vt:lpstr>
      <vt:lpstr>LA DANSE DES SENS </vt:lpstr>
      <vt:lpstr>ABSCENCE VIVANTE </vt:lpstr>
      <vt:lpstr>D’HIER A AUJOURD’HUI </vt:lpstr>
      <vt:lpstr>L’ENVERS DE L’ENDROIT </vt:lpstr>
      <vt:lpstr>LES LUTTEURS</vt:lpstr>
      <vt:lpstr>BASKET</vt:lpstr>
      <vt:lpstr>L’INSTANT</vt:lpstr>
      <vt:lpstr>MERCI POUR VOTRE AIMABLE ATTENTION !</vt:lpstr>
      <vt:lpstr>VOLUME 2 DE CE RECUEIL DE POÊMES A VENIR…</vt:lpstr>
    </vt:vector>
  </TitlesOfParts>
  <Company>NyrhuGroup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JPWG POEMES URBAINS</dc:title>
  <dc:creator>Utilisateur Windows</dc:creator>
  <cp:lastModifiedBy>Utilisateur Windows</cp:lastModifiedBy>
  <cp:revision>37</cp:revision>
  <dcterms:created xsi:type="dcterms:W3CDTF">2020-04-05T10:33:06Z</dcterms:created>
  <dcterms:modified xsi:type="dcterms:W3CDTF">2020-04-06T16:49:53Z</dcterms:modified>
</cp:coreProperties>
</file>