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9" r:id="rId25"/>
    <p:sldId id="280" r:id="rId2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6AADC925-8811-4CAD-8194-14E09FF6B263}" type="datetimeFigureOut">
              <a:rPr lang="fr-FR" smtClean="0"/>
              <a:t>06/04/2020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511270B-0A7A-4626-892E-97B566B97477}" type="slidenum">
              <a:rPr lang="fr-FR" smtClean="0"/>
              <a:t>‹N°›</a:t>
            </a:fld>
            <a:endParaRPr lang="fr-FR"/>
          </a:p>
        </p:txBody>
      </p:sp>
    </p:spTree>
    <p:extLst>
      <p:ext uri="{BB962C8B-B14F-4D97-AF65-F5344CB8AC3E}">
        <p14:creationId xmlns:p14="http://schemas.microsoft.com/office/powerpoint/2010/main" val="389990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AADC925-8811-4CAD-8194-14E09FF6B263}" type="datetimeFigureOut">
              <a:rPr lang="fr-FR" smtClean="0"/>
              <a:t>06/04/2020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511270B-0A7A-4626-892E-97B566B97477}" type="slidenum">
              <a:rPr lang="fr-FR" smtClean="0"/>
              <a:t>‹N°›</a:t>
            </a:fld>
            <a:endParaRPr lang="fr-FR"/>
          </a:p>
        </p:txBody>
      </p:sp>
    </p:spTree>
    <p:extLst>
      <p:ext uri="{BB962C8B-B14F-4D97-AF65-F5344CB8AC3E}">
        <p14:creationId xmlns:p14="http://schemas.microsoft.com/office/powerpoint/2010/main" val="867812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AADC925-8811-4CAD-8194-14E09FF6B263}" type="datetimeFigureOut">
              <a:rPr lang="fr-FR" smtClean="0"/>
              <a:t>06/04/2020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511270B-0A7A-4626-892E-97B566B97477}" type="slidenum">
              <a:rPr lang="fr-FR" smtClean="0"/>
              <a:t>‹N°›</a:t>
            </a:fld>
            <a:endParaRPr lang="fr-FR"/>
          </a:p>
        </p:txBody>
      </p:sp>
    </p:spTree>
    <p:extLst>
      <p:ext uri="{BB962C8B-B14F-4D97-AF65-F5344CB8AC3E}">
        <p14:creationId xmlns:p14="http://schemas.microsoft.com/office/powerpoint/2010/main" val="668894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AADC925-8811-4CAD-8194-14E09FF6B263}" type="datetimeFigureOut">
              <a:rPr lang="fr-FR" smtClean="0"/>
              <a:t>06/04/2020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511270B-0A7A-4626-892E-97B566B97477}" type="slidenum">
              <a:rPr lang="fr-FR" smtClean="0"/>
              <a:t>‹N°›</a:t>
            </a:fld>
            <a:endParaRPr lang="fr-FR"/>
          </a:p>
        </p:txBody>
      </p:sp>
    </p:spTree>
    <p:extLst>
      <p:ext uri="{BB962C8B-B14F-4D97-AF65-F5344CB8AC3E}">
        <p14:creationId xmlns:p14="http://schemas.microsoft.com/office/powerpoint/2010/main" val="1092073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6AADC925-8811-4CAD-8194-14E09FF6B263}" type="datetimeFigureOut">
              <a:rPr lang="fr-FR" smtClean="0"/>
              <a:t>06/04/2020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511270B-0A7A-4626-892E-97B566B97477}" type="slidenum">
              <a:rPr lang="fr-FR" smtClean="0"/>
              <a:t>‹N°›</a:t>
            </a:fld>
            <a:endParaRPr lang="fr-FR"/>
          </a:p>
        </p:txBody>
      </p:sp>
    </p:spTree>
    <p:extLst>
      <p:ext uri="{BB962C8B-B14F-4D97-AF65-F5344CB8AC3E}">
        <p14:creationId xmlns:p14="http://schemas.microsoft.com/office/powerpoint/2010/main" val="383572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AADC925-8811-4CAD-8194-14E09FF6B263}" type="datetimeFigureOut">
              <a:rPr lang="fr-FR" smtClean="0"/>
              <a:t>06/04/2020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511270B-0A7A-4626-892E-97B566B97477}" type="slidenum">
              <a:rPr lang="fr-FR" smtClean="0"/>
              <a:t>‹N°›</a:t>
            </a:fld>
            <a:endParaRPr lang="fr-FR"/>
          </a:p>
        </p:txBody>
      </p:sp>
    </p:spTree>
    <p:extLst>
      <p:ext uri="{BB962C8B-B14F-4D97-AF65-F5344CB8AC3E}">
        <p14:creationId xmlns:p14="http://schemas.microsoft.com/office/powerpoint/2010/main" val="2851974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AADC925-8811-4CAD-8194-14E09FF6B263}" type="datetimeFigureOut">
              <a:rPr lang="fr-FR" smtClean="0"/>
              <a:t>06/04/2020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511270B-0A7A-4626-892E-97B566B97477}" type="slidenum">
              <a:rPr lang="fr-FR" smtClean="0"/>
              <a:t>‹N°›</a:t>
            </a:fld>
            <a:endParaRPr lang="fr-FR"/>
          </a:p>
        </p:txBody>
      </p:sp>
    </p:spTree>
    <p:extLst>
      <p:ext uri="{BB962C8B-B14F-4D97-AF65-F5344CB8AC3E}">
        <p14:creationId xmlns:p14="http://schemas.microsoft.com/office/powerpoint/2010/main" val="319915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AADC925-8811-4CAD-8194-14E09FF6B263}" type="datetimeFigureOut">
              <a:rPr lang="fr-FR" smtClean="0"/>
              <a:t>06/04/2020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511270B-0A7A-4626-892E-97B566B97477}" type="slidenum">
              <a:rPr lang="fr-FR" smtClean="0"/>
              <a:t>‹N°›</a:t>
            </a:fld>
            <a:endParaRPr lang="fr-FR"/>
          </a:p>
        </p:txBody>
      </p:sp>
    </p:spTree>
    <p:extLst>
      <p:ext uri="{BB962C8B-B14F-4D97-AF65-F5344CB8AC3E}">
        <p14:creationId xmlns:p14="http://schemas.microsoft.com/office/powerpoint/2010/main" val="3577487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AADC925-8811-4CAD-8194-14E09FF6B263}" type="datetimeFigureOut">
              <a:rPr lang="fr-FR" smtClean="0"/>
              <a:t>06/04/2020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511270B-0A7A-4626-892E-97B566B97477}" type="slidenum">
              <a:rPr lang="fr-FR" smtClean="0"/>
              <a:t>‹N°›</a:t>
            </a:fld>
            <a:endParaRPr lang="fr-FR"/>
          </a:p>
        </p:txBody>
      </p:sp>
    </p:spTree>
    <p:extLst>
      <p:ext uri="{BB962C8B-B14F-4D97-AF65-F5344CB8AC3E}">
        <p14:creationId xmlns:p14="http://schemas.microsoft.com/office/powerpoint/2010/main" val="2991019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6AADC925-8811-4CAD-8194-14E09FF6B263}" type="datetimeFigureOut">
              <a:rPr lang="fr-FR" smtClean="0"/>
              <a:t>06/04/2020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511270B-0A7A-4626-892E-97B566B97477}" type="slidenum">
              <a:rPr lang="fr-FR" smtClean="0"/>
              <a:t>‹N°›</a:t>
            </a:fld>
            <a:endParaRPr lang="fr-FR"/>
          </a:p>
        </p:txBody>
      </p:sp>
    </p:spTree>
    <p:extLst>
      <p:ext uri="{BB962C8B-B14F-4D97-AF65-F5344CB8AC3E}">
        <p14:creationId xmlns:p14="http://schemas.microsoft.com/office/powerpoint/2010/main" val="3999886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6AADC925-8811-4CAD-8194-14E09FF6B263}" type="datetimeFigureOut">
              <a:rPr lang="fr-FR" smtClean="0"/>
              <a:t>06/04/2020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511270B-0A7A-4626-892E-97B566B97477}" type="slidenum">
              <a:rPr lang="fr-FR" smtClean="0"/>
              <a:t>‹N°›</a:t>
            </a:fld>
            <a:endParaRPr lang="fr-FR"/>
          </a:p>
        </p:txBody>
      </p:sp>
    </p:spTree>
    <p:extLst>
      <p:ext uri="{BB962C8B-B14F-4D97-AF65-F5344CB8AC3E}">
        <p14:creationId xmlns:p14="http://schemas.microsoft.com/office/powerpoint/2010/main" val="2182695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ADC925-8811-4CAD-8194-14E09FF6B263}" type="datetimeFigureOut">
              <a:rPr lang="fr-FR" smtClean="0"/>
              <a:t>06/04/2020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11270B-0A7A-4626-892E-97B566B97477}" type="slidenum">
              <a:rPr lang="fr-FR" smtClean="0"/>
              <a:t>‹N°›</a:t>
            </a:fld>
            <a:endParaRPr lang="fr-FR"/>
          </a:p>
        </p:txBody>
      </p:sp>
    </p:spTree>
    <p:extLst>
      <p:ext uri="{BB962C8B-B14F-4D97-AF65-F5344CB8AC3E}">
        <p14:creationId xmlns:p14="http://schemas.microsoft.com/office/powerpoint/2010/main" val="3980824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p:style>
          <a:lnRef idx="3">
            <a:schemeClr val="lt1"/>
          </a:lnRef>
          <a:fillRef idx="1">
            <a:schemeClr val="accent6"/>
          </a:fillRef>
          <a:effectRef idx="1">
            <a:schemeClr val="accent6"/>
          </a:effectRef>
          <a:fontRef idx="minor">
            <a:schemeClr val="lt1"/>
          </a:fontRef>
        </p:style>
        <p:txBody>
          <a:bodyPr>
            <a:normAutofit/>
          </a:bodyPr>
          <a:lstStyle/>
          <a:p>
            <a:r>
              <a:rPr lang="fr-FR" b="1" dirty="0">
                <a:latin typeface="Eras Bold ITC" panose="020B0907030504020204" pitchFamily="34" charset="0"/>
              </a:rPr>
              <a:t>JPWG POEMES </a:t>
            </a:r>
            <a:r>
              <a:rPr lang="fr-FR" b="1" dirty="0" smtClean="0">
                <a:latin typeface="Eras Bold ITC" panose="020B0907030504020204" pitchFamily="34" charset="0"/>
              </a:rPr>
              <a:t>URBAINS</a:t>
            </a:r>
            <a:br>
              <a:rPr lang="fr-FR" b="1" dirty="0" smtClean="0">
                <a:latin typeface="Eras Bold ITC" panose="020B0907030504020204" pitchFamily="34" charset="0"/>
              </a:rPr>
            </a:br>
            <a:r>
              <a:rPr lang="fr-FR" sz="2400" b="1" dirty="0" smtClean="0">
                <a:latin typeface="Eras Bold ITC" panose="020B0907030504020204" pitchFamily="34" charset="0"/>
              </a:rPr>
              <a:t>VOLUME 2</a:t>
            </a:r>
            <a:endParaRPr lang="fr-FR" dirty="0">
              <a:latin typeface="Eras Bold ITC" panose="020B0907030504020204" pitchFamily="34" charset="0"/>
            </a:endParaRPr>
          </a:p>
        </p:txBody>
      </p:sp>
      <p:sp>
        <p:nvSpPr>
          <p:cNvPr id="3" name="Sous-titre 2"/>
          <p:cNvSpPr>
            <a:spLocks noGrp="1"/>
          </p:cNvSpPr>
          <p:nvPr>
            <p:ph type="subTitle" idx="1"/>
          </p:nvPr>
        </p:nvSpPr>
        <p:spPr/>
        <p:style>
          <a:lnRef idx="1">
            <a:schemeClr val="accent2"/>
          </a:lnRef>
          <a:fillRef idx="3">
            <a:schemeClr val="accent2"/>
          </a:fillRef>
          <a:effectRef idx="2">
            <a:schemeClr val="accent2"/>
          </a:effectRef>
          <a:fontRef idx="minor">
            <a:schemeClr val="lt1"/>
          </a:fontRef>
        </p:style>
        <p:txBody>
          <a:bodyPr anchor="ctr">
            <a:normAutofit/>
          </a:bodyPr>
          <a:lstStyle/>
          <a:p>
            <a:r>
              <a:rPr lang="fr-FR" sz="2000" dirty="0" smtClean="0">
                <a:latin typeface="Eras Demi ITC" panose="020B0805030504020804" pitchFamily="34" charset="0"/>
              </a:rPr>
              <a:t>Quand un arbre tombe, on l’entend; quand la forêt pousse, pas un bruit.</a:t>
            </a:r>
          </a:p>
          <a:p>
            <a:r>
              <a:rPr lang="fr-FR" sz="2000" dirty="0" smtClean="0">
                <a:latin typeface="Eras Demi ITC" panose="020B0805030504020804" pitchFamily="34" charset="0"/>
              </a:rPr>
              <a:t>Proverbe africain</a:t>
            </a:r>
            <a:endParaRPr lang="fr-FR" sz="2000" dirty="0">
              <a:latin typeface="Eras Demi ITC" panose="020B0805030504020804" pitchFamily="34" charset="0"/>
            </a:endParaRPr>
          </a:p>
        </p:txBody>
      </p:sp>
      <p:pic>
        <p:nvPicPr>
          <p:cNvPr id="4" name="Blessing Me _ Banky W _ Afrobeat Android App">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008042664"/>
      </p:ext>
    </p:extLst>
  </p:cSld>
  <p:clrMapOvr>
    <a:masterClrMapping/>
  </p:clrMapOvr>
  <p:transition spd="slow" advClick="0" advTm="7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solidFill>
            <a:srgbClr val="7030A0"/>
          </a:solidFill>
        </p:spPr>
        <p:txBody>
          <a:bodyPr anchor="ctr"/>
          <a:lstStyle/>
          <a:p>
            <a:pPr algn="ctr"/>
            <a:r>
              <a:rPr lang="fr-FR" b="1" dirty="0">
                <a:solidFill>
                  <a:schemeClr val="bg1">
                    <a:lumMod val="95000"/>
                  </a:schemeClr>
                </a:solidFill>
                <a:latin typeface="Eras Bold ITC" panose="020B0907030504020204" pitchFamily="34" charset="0"/>
              </a:rPr>
              <a:t>LES CASSIUS CLAY</a:t>
            </a:r>
            <a:endParaRPr lang="fr-FR" dirty="0">
              <a:solidFill>
                <a:schemeClr val="bg1">
                  <a:lumMod val="95000"/>
                </a:schemeClr>
              </a:solidFill>
              <a:latin typeface="Eras Bold ITC" panose="020B0907030504020204" pitchFamily="34" charset="0"/>
            </a:endParaRPr>
          </a:p>
        </p:txBody>
      </p:sp>
      <p:sp>
        <p:nvSpPr>
          <p:cNvPr id="4" name="Espace réservé du texte 3"/>
          <p:cNvSpPr>
            <a:spLocks noGrp="1"/>
          </p:cNvSpPr>
          <p:nvPr>
            <p:ph type="body" sz="half" idx="2"/>
          </p:nvPr>
        </p:nvSpPr>
        <p:spPr/>
        <p:style>
          <a:lnRef idx="1">
            <a:schemeClr val="accent6"/>
          </a:lnRef>
          <a:fillRef idx="2">
            <a:schemeClr val="accent6"/>
          </a:fillRef>
          <a:effectRef idx="1">
            <a:schemeClr val="accent6"/>
          </a:effectRef>
          <a:fontRef idx="minor">
            <a:schemeClr val="dk1"/>
          </a:fontRef>
        </p:style>
        <p:txBody>
          <a:bodyPr>
            <a:normAutofit fontScale="92500" lnSpcReduction="20000"/>
          </a:bodyPr>
          <a:lstStyle/>
          <a:p>
            <a:r>
              <a:rPr lang="fr-FR" dirty="0">
                <a:latin typeface="Eras Demi ITC" panose="020B0805030504020804" pitchFamily="34" charset="0"/>
              </a:rPr>
              <a:t>O géants racés</a:t>
            </a:r>
          </a:p>
          <a:p>
            <a:r>
              <a:rPr lang="fr-FR" dirty="0">
                <a:latin typeface="Eras Demi ITC" panose="020B0805030504020804" pitchFamily="34" charset="0"/>
              </a:rPr>
              <a:t>Aux gants d’acier.</a:t>
            </a:r>
          </a:p>
          <a:p>
            <a:r>
              <a:rPr lang="fr-FR" dirty="0">
                <a:latin typeface="Eras Demi ITC" panose="020B0805030504020804" pitchFamily="34" charset="0"/>
              </a:rPr>
              <a:t>Vous voici </a:t>
            </a:r>
          </a:p>
          <a:p>
            <a:r>
              <a:rPr lang="fr-FR" dirty="0">
                <a:latin typeface="Eras Demi ITC" panose="020B0805030504020804" pitchFamily="34" charset="0"/>
              </a:rPr>
              <a:t>Masques de fiel affiché</a:t>
            </a:r>
          </a:p>
          <a:p>
            <a:r>
              <a:rPr lang="fr-FR" dirty="0">
                <a:latin typeface="Eras Demi ITC" panose="020B0805030504020804" pitchFamily="34" charset="0"/>
              </a:rPr>
              <a:t>Devant cette arène en haleine.</a:t>
            </a:r>
          </a:p>
          <a:p>
            <a:r>
              <a:rPr lang="fr-FR" dirty="0">
                <a:latin typeface="Eras Demi ITC" panose="020B0805030504020804" pitchFamily="34" charset="0"/>
              </a:rPr>
              <a:t>Vous voici</a:t>
            </a:r>
          </a:p>
          <a:p>
            <a:r>
              <a:rPr lang="fr-FR" dirty="0">
                <a:latin typeface="Eras Demi ITC" panose="020B0805030504020804" pitchFamily="34" charset="0"/>
              </a:rPr>
              <a:t>Démarche faite appétit</a:t>
            </a:r>
          </a:p>
          <a:p>
            <a:r>
              <a:rPr lang="fr-FR" dirty="0">
                <a:latin typeface="Eras Demi ITC" panose="020B0805030504020804" pitchFamily="34" charset="0"/>
              </a:rPr>
              <a:t>Derrière des armures de muscles.</a:t>
            </a:r>
          </a:p>
          <a:p>
            <a:r>
              <a:rPr lang="fr-FR" dirty="0">
                <a:latin typeface="Eras Demi ITC" panose="020B0805030504020804" pitchFamily="34" charset="0"/>
              </a:rPr>
              <a:t>Vous voici écumes d’Hercule</a:t>
            </a:r>
          </a:p>
          <a:p>
            <a:r>
              <a:rPr lang="fr-FR" dirty="0">
                <a:latin typeface="Eras Demi ITC" panose="020B0805030504020804" pitchFamily="34" charset="0"/>
              </a:rPr>
              <a:t>Guettant l’instant</a:t>
            </a:r>
          </a:p>
          <a:p>
            <a:r>
              <a:rPr lang="fr-FR" dirty="0">
                <a:latin typeface="Eras Demi ITC" panose="020B0805030504020804" pitchFamily="34" charset="0"/>
              </a:rPr>
              <a:t>Ultime de tomber</a:t>
            </a:r>
          </a:p>
          <a:p>
            <a:r>
              <a:rPr lang="fr-FR" dirty="0">
                <a:latin typeface="Eras Demi ITC" panose="020B0805030504020804" pitchFamily="34" charset="0"/>
              </a:rPr>
              <a:t>La victime domptée</a:t>
            </a:r>
          </a:p>
          <a:p>
            <a:r>
              <a:rPr lang="fr-FR" dirty="0">
                <a:latin typeface="Eras Demi ITC" panose="020B0805030504020804" pitchFamily="34" charset="0"/>
              </a:rPr>
              <a:t>Vous voici, Vous voici….</a:t>
            </a:r>
          </a:p>
          <a:p>
            <a:endParaRPr lang="fr-FR" dirty="0"/>
          </a:p>
        </p:txBody>
      </p:sp>
      <p:pic>
        <p:nvPicPr>
          <p:cNvPr id="5" name="Espace réservé du contenu 4" descr="Fichier:WidhopffLutteurKangourou.jpg — Wikipédia"/>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51829" y="900333"/>
            <a:ext cx="6647984" cy="4569992"/>
          </a:xfrm>
          <a:prstGeom prst="rect">
            <a:avLst/>
          </a:prstGeom>
          <a:noFill/>
          <a:ln>
            <a:noFill/>
          </a:ln>
        </p:spPr>
      </p:pic>
    </p:spTree>
    <p:extLst>
      <p:ext uri="{BB962C8B-B14F-4D97-AF65-F5344CB8AC3E}">
        <p14:creationId xmlns:p14="http://schemas.microsoft.com/office/powerpoint/2010/main" val="2734249136"/>
      </p:ext>
    </p:extLst>
  </p:cSld>
  <p:clrMapOvr>
    <a:masterClrMapping/>
  </p:clrMapOvr>
  <p:transition spd="slow" advClick="0" advTm="9000">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39788" y="91441"/>
            <a:ext cx="3932237" cy="992776"/>
          </a:xfrm>
          <a:solidFill>
            <a:srgbClr val="7030A0"/>
          </a:solidFill>
        </p:spPr>
        <p:txBody>
          <a:bodyPr anchor="t">
            <a:normAutofit fontScale="90000"/>
          </a:bodyPr>
          <a:lstStyle/>
          <a:p>
            <a:pPr algn="ctr"/>
            <a:r>
              <a:rPr lang="fr-FR" b="1" dirty="0">
                <a:solidFill>
                  <a:schemeClr val="bg1">
                    <a:lumMod val="95000"/>
                  </a:schemeClr>
                </a:solidFill>
                <a:latin typeface="Eras Bold ITC" panose="020B0907030504020204" pitchFamily="34" charset="0"/>
              </a:rPr>
              <a:t>MON FUTUR EST MON PRESENT</a:t>
            </a:r>
            <a:r>
              <a:rPr lang="fr-FR" dirty="0"/>
              <a:t/>
            </a:r>
            <a:br>
              <a:rPr lang="fr-FR" dirty="0"/>
            </a:br>
            <a:endParaRPr lang="fr-FR" dirty="0"/>
          </a:p>
        </p:txBody>
      </p:sp>
      <p:sp>
        <p:nvSpPr>
          <p:cNvPr id="4" name="Espace réservé du texte 3"/>
          <p:cNvSpPr>
            <a:spLocks noGrp="1"/>
          </p:cNvSpPr>
          <p:nvPr>
            <p:ph type="body" sz="half" idx="2"/>
          </p:nvPr>
        </p:nvSpPr>
        <p:spPr>
          <a:xfrm>
            <a:off x="839788" y="1084217"/>
            <a:ext cx="3932237" cy="5630092"/>
          </a:xfrm>
        </p:spPr>
        <p:style>
          <a:lnRef idx="1">
            <a:schemeClr val="accent6"/>
          </a:lnRef>
          <a:fillRef idx="2">
            <a:schemeClr val="accent6"/>
          </a:fillRef>
          <a:effectRef idx="1">
            <a:schemeClr val="accent6"/>
          </a:effectRef>
          <a:fontRef idx="minor">
            <a:schemeClr val="dk1"/>
          </a:fontRef>
        </p:style>
        <p:txBody>
          <a:bodyPr>
            <a:normAutofit fontScale="85000" lnSpcReduction="20000"/>
          </a:bodyPr>
          <a:lstStyle/>
          <a:p>
            <a:r>
              <a:rPr lang="fr-FR" dirty="0">
                <a:latin typeface="Eras Demi ITC" panose="020B0805030504020804" pitchFamily="34" charset="0"/>
              </a:rPr>
              <a:t>Mon quartier est pauvre</a:t>
            </a:r>
          </a:p>
          <a:p>
            <a:r>
              <a:rPr lang="fr-FR" dirty="0">
                <a:latin typeface="Eras Demi ITC" panose="020B0805030504020804" pitchFamily="34" charset="0"/>
              </a:rPr>
              <a:t>Il a des rues vêtues</a:t>
            </a:r>
          </a:p>
          <a:p>
            <a:r>
              <a:rPr lang="fr-FR" dirty="0">
                <a:latin typeface="Eras Demi ITC" panose="020B0805030504020804" pitchFamily="34" charset="0"/>
              </a:rPr>
              <a:t>De robes </a:t>
            </a:r>
            <a:r>
              <a:rPr lang="fr-FR" dirty="0" smtClean="0">
                <a:latin typeface="Eras Demi ITC" panose="020B0805030504020804" pitchFamily="34" charset="0"/>
              </a:rPr>
              <a:t>souillées,</a:t>
            </a:r>
            <a:endParaRPr lang="fr-FR" dirty="0">
              <a:latin typeface="Eras Demi ITC" panose="020B0805030504020804" pitchFamily="34" charset="0"/>
            </a:endParaRPr>
          </a:p>
          <a:p>
            <a:r>
              <a:rPr lang="fr-FR" dirty="0">
                <a:latin typeface="Eras Demi ITC" panose="020B0805030504020804" pitchFamily="34" charset="0"/>
              </a:rPr>
              <a:t>D’arôme </a:t>
            </a:r>
            <a:r>
              <a:rPr lang="fr-FR" dirty="0" smtClean="0">
                <a:latin typeface="Eras Demi ITC" panose="020B0805030504020804" pitchFamily="34" charset="0"/>
              </a:rPr>
              <a:t>d’urée,</a:t>
            </a:r>
            <a:endParaRPr lang="fr-FR" dirty="0">
              <a:latin typeface="Eras Demi ITC" panose="020B0805030504020804" pitchFamily="34" charset="0"/>
            </a:endParaRPr>
          </a:p>
          <a:p>
            <a:r>
              <a:rPr lang="fr-FR" dirty="0">
                <a:latin typeface="Eras Demi ITC" panose="020B0805030504020804" pitchFamily="34" charset="0"/>
              </a:rPr>
              <a:t>Et des chiens fous</a:t>
            </a:r>
          </a:p>
          <a:p>
            <a:r>
              <a:rPr lang="fr-FR" dirty="0">
                <a:latin typeface="Eras Demi ITC" panose="020B0805030504020804" pitchFamily="34" charset="0"/>
              </a:rPr>
              <a:t>Du joug non feint </a:t>
            </a:r>
          </a:p>
          <a:p>
            <a:r>
              <a:rPr lang="fr-FR" dirty="0">
                <a:latin typeface="Eras Demi ITC" panose="020B0805030504020804" pitchFamily="34" charset="0"/>
              </a:rPr>
              <a:t>De douce faim.</a:t>
            </a:r>
          </a:p>
          <a:p>
            <a:r>
              <a:rPr lang="fr-FR" dirty="0">
                <a:latin typeface="Eras Demi ITC" panose="020B0805030504020804" pitchFamily="34" charset="0"/>
              </a:rPr>
              <a:t>Il a des eaux si usées</a:t>
            </a:r>
          </a:p>
          <a:p>
            <a:r>
              <a:rPr lang="fr-FR" dirty="0">
                <a:latin typeface="Eras Demi ITC" panose="020B0805030504020804" pitchFamily="34" charset="0"/>
              </a:rPr>
              <a:t>Qu’elles portent à la nuée</a:t>
            </a:r>
          </a:p>
          <a:p>
            <a:r>
              <a:rPr lang="fr-FR" dirty="0">
                <a:latin typeface="Eras Demi ITC" panose="020B0805030504020804" pitchFamily="34" charset="0"/>
              </a:rPr>
              <a:t>Leur haut dégout des vieux égouts</a:t>
            </a:r>
          </a:p>
          <a:p>
            <a:r>
              <a:rPr lang="fr-FR" dirty="0">
                <a:latin typeface="Eras Demi ITC" panose="020B0805030504020804" pitchFamily="34" charset="0"/>
              </a:rPr>
              <a:t>Et des bambins enclins </a:t>
            </a:r>
          </a:p>
          <a:p>
            <a:r>
              <a:rPr lang="fr-FR" dirty="0">
                <a:latin typeface="Eras Demi ITC" panose="020B0805030504020804" pitchFamily="34" charset="0"/>
              </a:rPr>
              <a:t>A réciter à satiété</a:t>
            </a:r>
          </a:p>
          <a:p>
            <a:r>
              <a:rPr lang="fr-FR" dirty="0">
                <a:latin typeface="Eras Demi ITC" panose="020B0805030504020804" pitchFamily="34" charset="0"/>
              </a:rPr>
              <a:t>Ces psaumes qui ne les sauvent.</a:t>
            </a:r>
          </a:p>
          <a:p>
            <a:r>
              <a:rPr lang="fr-FR" dirty="0">
                <a:latin typeface="Eras Demi ITC" panose="020B0805030504020804" pitchFamily="34" charset="0"/>
              </a:rPr>
              <a:t>Mon quartier est pauvre</a:t>
            </a:r>
          </a:p>
          <a:p>
            <a:r>
              <a:rPr lang="fr-FR" dirty="0">
                <a:latin typeface="Eras Demi ITC" panose="020B0805030504020804" pitchFamily="34" charset="0"/>
              </a:rPr>
              <a:t>Des bruits émus</a:t>
            </a:r>
          </a:p>
          <a:p>
            <a:r>
              <a:rPr lang="fr-FR" dirty="0">
                <a:latin typeface="Eras Demi ITC" panose="020B0805030504020804" pitchFamily="34" charset="0"/>
              </a:rPr>
              <a:t>Des fruits trop murs</a:t>
            </a:r>
          </a:p>
          <a:p>
            <a:r>
              <a:rPr lang="fr-FR" dirty="0">
                <a:latin typeface="Eras Demi ITC" panose="020B0805030504020804" pitchFamily="34" charset="0"/>
              </a:rPr>
              <a:t>Qui jaunissent de chaude pisse</a:t>
            </a:r>
          </a:p>
          <a:p>
            <a:r>
              <a:rPr lang="fr-FR" dirty="0">
                <a:latin typeface="Eras Demi ITC" panose="020B0805030504020804" pitchFamily="34" charset="0"/>
              </a:rPr>
              <a:t>Aux yeux des clochards</a:t>
            </a:r>
          </a:p>
          <a:p>
            <a:r>
              <a:rPr lang="fr-FR" dirty="0">
                <a:latin typeface="Eras Demi ITC" panose="020B0805030504020804" pitchFamily="34" charset="0"/>
              </a:rPr>
              <a:t>Envieux du rachat </a:t>
            </a:r>
          </a:p>
          <a:p>
            <a:r>
              <a:rPr lang="fr-FR" dirty="0">
                <a:latin typeface="Eras Demi ITC" panose="020B0805030504020804" pitchFamily="34" charset="0"/>
              </a:rPr>
              <a:t>Eternel d’internet.</a:t>
            </a:r>
          </a:p>
          <a:p>
            <a:endParaRPr lang="fr-FR" dirty="0"/>
          </a:p>
        </p:txBody>
      </p:sp>
      <p:pic>
        <p:nvPicPr>
          <p:cNvPr id="5" name="Espace réservé du contenu 4" descr="Déco en tôle ondulée Plus | Maison et appartement, Tole ondulee ..."/>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83498" y="587829"/>
            <a:ext cx="7158447" cy="5686362"/>
          </a:xfrm>
          <a:prstGeom prst="rect">
            <a:avLst/>
          </a:prstGeom>
          <a:noFill/>
          <a:ln>
            <a:noFill/>
          </a:ln>
        </p:spPr>
      </p:pic>
    </p:spTree>
    <p:extLst>
      <p:ext uri="{BB962C8B-B14F-4D97-AF65-F5344CB8AC3E}">
        <p14:creationId xmlns:p14="http://schemas.microsoft.com/office/powerpoint/2010/main" val="810845928"/>
      </p:ext>
    </p:extLst>
  </p:cSld>
  <p:clrMapOvr>
    <a:masterClrMapping/>
  </p:clrMapOvr>
  <p:transition spd="slow" advClick="0" advTm="15000">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solidFill>
            <a:srgbClr val="7030A0"/>
          </a:solidFill>
        </p:spPr>
        <p:txBody>
          <a:bodyPr/>
          <a:lstStyle/>
          <a:p>
            <a:pPr algn="ctr"/>
            <a:r>
              <a:rPr lang="fr-FR" sz="3600" dirty="0">
                <a:solidFill>
                  <a:schemeClr val="bg1">
                    <a:lumMod val="95000"/>
                  </a:schemeClr>
                </a:solidFill>
                <a:latin typeface="Eras Bold ITC" panose="020B0907030504020204" pitchFamily="34" charset="0"/>
              </a:rPr>
              <a:t>SOLITAIRES</a:t>
            </a:r>
            <a:r>
              <a:rPr lang="fr-FR" dirty="0"/>
              <a:t/>
            </a:r>
            <a:br>
              <a:rPr lang="fr-FR" dirty="0"/>
            </a:br>
            <a:endParaRPr lang="fr-FR" dirty="0"/>
          </a:p>
        </p:txBody>
      </p:sp>
      <p:sp>
        <p:nvSpPr>
          <p:cNvPr id="4" name="Espace réservé du texte 3"/>
          <p:cNvSpPr>
            <a:spLocks noGrp="1"/>
          </p:cNvSpPr>
          <p:nvPr>
            <p:ph type="body" sz="half" idx="2"/>
          </p:nvPr>
        </p:nvSpPr>
        <p:spPr/>
        <p:style>
          <a:lnRef idx="1">
            <a:schemeClr val="accent6"/>
          </a:lnRef>
          <a:fillRef idx="2">
            <a:schemeClr val="accent6"/>
          </a:fillRef>
          <a:effectRef idx="1">
            <a:schemeClr val="accent6"/>
          </a:effectRef>
          <a:fontRef idx="minor">
            <a:schemeClr val="dk1"/>
          </a:fontRef>
        </p:style>
        <p:txBody>
          <a:bodyPr anchor="ctr"/>
          <a:lstStyle/>
          <a:p>
            <a:r>
              <a:rPr lang="fr-FR" dirty="0">
                <a:latin typeface="Eras Demi ITC" panose="020B0805030504020804" pitchFamily="34" charset="0"/>
              </a:rPr>
              <a:t>Soleil </a:t>
            </a:r>
          </a:p>
          <a:p>
            <a:r>
              <a:rPr lang="fr-FR" dirty="0">
                <a:latin typeface="Eras Demi ITC" panose="020B0805030504020804" pitchFamily="34" charset="0"/>
              </a:rPr>
              <a:t>Au règne</a:t>
            </a:r>
          </a:p>
          <a:p>
            <a:r>
              <a:rPr lang="fr-FR" dirty="0">
                <a:latin typeface="Eras Demi ITC" panose="020B0805030504020804" pitchFamily="34" charset="0"/>
              </a:rPr>
              <a:t>Sans sommeil ;</a:t>
            </a:r>
          </a:p>
          <a:p>
            <a:r>
              <a:rPr lang="fr-FR" dirty="0">
                <a:latin typeface="Eras Demi ITC" panose="020B0805030504020804" pitchFamily="34" charset="0"/>
              </a:rPr>
              <a:t>Toi que tutoie </a:t>
            </a:r>
          </a:p>
          <a:p>
            <a:r>
              <a:rPr lang="fr-FR" dirty="0">
                <a:latin typeface="Eras Demi ITC" panose="020B0805030504020804" pitchFamily="34" charset="0"/>
              </a:rPr>
              <a:t>La solitude </a:t>
            </a:r>
            <a:r>
              <a:rPr lang="fr-FR" dirty="0" smtClean="0">
                <a:latin typeface="Eras Demi ITC" panose="020B0805030504020804" pitchFamily="34" charset="0"/>
              </a:rPr>
              <a:t>silencieuse,</a:t>
            </a:r>
            <a:endParaRPr lang="fr-FR" dirty="0">
              <a:latin typeface="Eras Demi ITC" panose="020B0805030504020804" pitchFamily="34" charset="0"/>
            </a:endParaRPr>
          </a:p>
          <a:p>
            <a:r>
              <a:rPr lang="fr-FR" dirty="0">
                <a:latin typeface="Eras Demi ITC" panose="020B0805030504020804" pitchFamily="34" charset="0"/>
              </a:rPr>
              <a:t>Serais-tu si envieux</a:t>
            </a:r>
          </a:p>
          <a:p>
            <a:r>
              <a:rPr lang="fr-FR" dirty="0">
                <a:latin typeface="Eras Demi ITC" panose="020B0805030504020804" pitchFamily="34" charset="0"/>
              </a:rPr>
              <a:t>De compagnie qui compatissent</a:t>
            </a:r>
          </a:p>
          <a:p>
            <a:r>
              <a:rPr lang="fr-FR" dirty="0">
                <a:latin typeface="Eras Demi ITC" panose="020B0805030504020804" pitchFamily="34" charset="0"/>
              </a:rPr>
              <a:t>A ta muette requête </a:t>
            </a:r>
            <a:r>
              <a:rPr lang="fr-FR" dirty="0" smtClean="0">
                <a:latin typeface="Eras Demi ITC" panose="020B0805030504020804" pitchFamily="34" charset="0"/>
              </a:rPr>
              <a:t>?</a:t>
            </a:r>
            <a:endParaRPr lang="fr-FR" dirty="0">
              <a:latin typeface="Eras Demi ITC" panose="020B0805030504020804" pitchFamily="34" charset="0"/>
            </a:endParaRPr>
          </a:p>
        </p:txBody>
      </p:sp>
      <p:pic>
        <p:nvPicPr>
          <p:cNvPr id="5" name="Espace réservé du contenu 4" descr="C:\Users\ACER\AppData\Local\Microsoft\Windows\INetCache\Content.MSO\CD11D77C.tmp"/>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34709" y="457201"/>
            <a:ext cx="6499274" cy="5411788"/>
          </a:xfrm>
          <a:prstGeom prst="rect">
            <a:avLst/>
          </a:prstGeom>
          <a:noFill/>
          <a:ln>
            <a:noFill/>
          </a:ln>
        </p:spPr>
      </p:pic>
    </p:spTree>
    <p:extLst>
      <p:ext uri="{BB962C8B-B14F-4D97-AF65-F5344CB8AC3E}">
        <p14:creationId xmlns:p14="http://schemas.microsoft.com/office/powerpoint/2010/main" val="611667946"/>
      </p:ext>
    </p:extLst>
  </p:cSld>
  <p:clrMapOvr>
    <a:masterClrMapping/>
  </p:clrMapOvr>
  <p:transition spd="slow" advClick="0" advTm="9000">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solidFill>
            <a:srgbClr val="7030A0"/>
          </a:solidFill>
        </p:spPr>
        <p:txBody>
          <a:bodyPr/>
          <a:lstStyle/>
          <a:p>
            <a:pPr algn="ctr"/>
            <a:r>
              <a:rPr lang="fr-FR" dirty="0">
                <a:solidFill>
                  <a:schemeClr val="bg1">
                    <a:lumMod val="95000"/>
                  </a:schemeClr>
                </a:solidFill>
                <a:latin typeface="Eras Bold ITC" panose="020B0907030504020204" pitchFamily="34" charset="0"/>
              </a:rPr>
              <a:t>METAMORPHOSE SUICIDE</a:t>
            </a:r>
            <a:r>
              <a:rPr lang="fr-FR" dirty="0"/>
              <a:t/>
            </a:r>
            <a:br>
              <a:rPr lang="fr-FR" dirty="0"/>
            </a:br>
            <a:endParaRPr lang="fr-FR" dirty="0"/>
          </a:p>
        </p:txBody>
      </p:sp>
      <p:sp>
        <p:nvSpPr>
          <p:cNvPr id="4" name="Espace réservé du texte 3"/>
          <p:cNvSpPr>
            <a:spLocks noGrp="1"/>
          </p:cNvSpPr>
          <p:nvPr>
            <p:ph type="body" sz="half" idx="2"/>
          </p:nvPr>
        </p:nvSpPr>
        <p:spPr/>
        <p:style>
          <a:lnRef idx="1">
            <a:schemeClr val="accent6"/>
          </a:lnRef>
          <a:fillRef idx="2">
            <a:schemeClr val="accent6"/>
          </a:fillRef>
          <a:effectRef idx="1">
            <a:schemeClr val="accent6"/>
          </a:effectRef>
          <a:fontRef idx="minor">
            <a:schemeClr val="dk1"/>
          </a:fontRef>
        </p:style>
        <p:txBody>
          <a:bodyPr>
            <a:normAutofit fontScale="92500" lnSpcReduction="20000"/>
          </a:bodyPr>
          <a:lstStyle/>
          <a:p>
            <a:r>
              <a:rPr lang="fr-FR" dirty="0">
                <a:latin typeface="Eras Demi ITC" panose="020B0805030504020804" pitchFamily="34" charset="0"/>
              </a:rPr>
              <a:t>Visage </a:t>
            </a:r>
            <a:r>
              <a:rPr lang="fr-FR" dirty="0" smtClean="0">
                <a:latin typeface="Eras Demi ITC" panose="020B0805030504020804" pitchFamily="34" charset="0"/>
              </a:rPr>
              <a:t>amer,</a:t>
            </a:r>
            <a:endParaRPr lang="fr-FR" dirty="0">
              <a:latin typeface="Eras Demi ITC" panose="020B0805030504020804" pitchFamily="34" charset="0"/>
            </a:endParaRPr>
          </a:p>
          <a:p>
            <a:r>
              <a:rPr lang="fr-FR" dirty="0">
                <a:latin typeface="Eras Demi ITC" panose="020B0805030504020804" pitchFamily="34" charset="0"/>
              </a:rPr>
              <a:t>La mer </a:t>
            </a:r>
            <a:r>
              <a:rPr lang="fr-FR" dirty="0" smtClean="0">
                <a:latin typeface="Eras Demi ITC" panose="020B0805030504020804" pitchFamily="34" charset="0"/>
              </a:rPr>
              <a:t>dévisage</a:t>
            </a:r>
            <a:endParaRPr lang="fr-FR" dirty="0">
              <a:latin typeface="Eras Demi ITC" panose="020B0805030504020804" pitchFamily="34" charset="0"/>
            </a:endParaRPr>
          </a:p>
          <a:p>
            <a:r>
              <a:rPr lang="fr-FR" dirty="0">
                <a:latin typeface="Eras Demi ITC" panose="020B0805030504020804" pitchFamily="34" charset="0"/>
              </a:rPr>
              <a:t>Cette trace de fuel </a:t>
            </a:r>
          </a:p>
          <a:p>
            <a:r>
              <a:rPr lang="fr-FR" dirty="0">
                <a:latin typeface="Eras Demi ITC" panose="020B0805030504020804" pitchFamily="34" charset="0"/>
              </a:rPr>
              <a:t>Qui, de suie habille </a:t>
            </a:r>
          </a:p>
          <a:p>
            <a:r>
              <a:rPr lang="fr-FR" dirty="0">
                <a:latin typeface="Eras Demi ITC" panose="020B0805030504020804" pitchFamily="34" charset="0"/>
              </a:rPr>
              <a:t>Sa belle peau </a:t>
            </a:r>
          </a:p>
          <a:p>
            <a:r>
              <a:rPr lang="fr-FR" dirty="0">
                <a:latin typeface="Eras Demi ITC" panose="020B0805030504020804" pitchFamily="34" charset="0"/>
              </a:rPr>
              <a:t>Sel et eau.</a:t>
            </a:r>
          </a:p>
          <a:p>
            <a:r>
              <a:rPr lang="fr-FR" dirty="0">
                <a:latin typeface="Eras Demi ITC" panose="020B0805030504020804" pitchFamily="34" charset="0"/>
              </a:rPr>
              <a:t>Depuis qu’elle a </a:t>
            </a:r>
            <a:r>
              <a:rPr lang="fr-FR" dirty="0" smtClean="0">
                <a:latin typeface="Eras Demi ITC" panose="020B0805030504020804" pitchFamily="34" charset="0"/>
              </a:rPr>
              <a:t>bu</a:t>
            </a:r>
            <a:endParaRPr lang="fr-FR" dirty="0">
              <a:latin typeface="Eras Demi ITC" panose="020B0805030504020804" pitchFamily="34" charset="0"/>
            </a:endParaRPr>
          </a:p>
          <a:p>
            <a:r>
              <a:rPr lang="fr-FR" dirty="0">
                <a:latin typeface="Eras Demi ITC" panose="020B0805030504020804" pitchFamily="34" charset="0"/>
              </a:rPr>
              <a:t>La nuit </a:t>
            </a:r>
            <a:r>
              <a:rPr lang="fr-FR" dirty="0" smtClean="0">
                <a:latin typeface="Eras Demi ITC" panose="020B0805030504020804" pitchFamily="34" charset="0"/>
              </a:rPr>
              <a:t>de cette glue,</a:t>
            </a:r>
            <a:endParaRPr lang="fr-FR" dirty="0">
              <a:latin typeface="Eras Demi ITC" panose="020B0805030504020804" pitchFamily="34" charset="0"/>
            </a:endParaRPr>
          </a:p>
          <a:p>
            <a:r>
              <a:rPr lang="fr-FR" dirty="0">
                <a:latin typeface="Eras Demi ITC" panose="020B0805030504020804" pitchFamily="34" charset="0"/>
              </a:rPr>
              <a:t>Sa couleur est </a:t>
            </a:r>
            <a:r>
              <a:rPr lang="fr-FR" dirty="0" smtClean="0">
                <a:latin typeface="Eras Demi ITC" panose="020B0805030504020804" pitchFamily="34" charset="0"/>
              </a:rPr>
              <a:t>douleur,</a:t>
            </a:r>
            <a:endParaRPr lang="fr-FR" dirty="0">
              <a:latin typeface="Eras Demi ITC" panose="020B0805030504020804" pitchFamily="34" charset="0"/>
            </a:endParaRPr>
          </a:p>
          <a:p>
            <a:r>
              <a:rPr lang="fr-FR" dirty="0">
                <a:latin typeface="Eras Demi ITC" panose="020B0805030504020804" pitchFamily="34" charset="0"/>
              </a:rPr>
              <a:t>Son poisson est </a:t>
            </a:r>
            <a:r>
              <a:rPr lang="fr-FR" dirty="0" smtClean="0">
                <a:latin typeface="Eras Demi ITC" panose="020B0805030504020804" pitchFamily="34" charset="0"/>
              </a:rPr>
              <a:t>poison,</a:t>
            </a:r>
            <a:endParaRPr lang="fr-FR" dirty="0">
              <a:latin typeface="Eras Demi ITC" panose="020B0805030504020804" pitchFamily="34" charset="0"/>
            </a:endParaRPr>
          </a:p>
          <a:p>
            <a:r>
              <a:rPr lang="fr-FR" dirty="0">
                <a:latin typeface="Eras Demi ITC" panose="020B0805030504020804" pitchFamily="34" charset="0"/>
              </a:rPr>
              <a:t>Ses rivages sont </a:t>
            </a:r>
            <a:r>
              <a:rPr lang="fr-FR" dirty="0" smtClean="0">
                <a:latin typeface="Eras Demi ITC" panose="020B0805030504020804" pitchFamily="34" charset="0"/>
              </a:rPr>
              <a:t>ravages,</a:t>
            </a:r>
            <a:endParaRPr lang="fr-FR" dirty="0">
              <a:latin typeface="Eras Demi ITC" panose="020B0805030504020804" pitchFamily="34" charset="0"/>
            </a:endParaRPr>
          </a:p>
          <a:p>
            <a:r>
              <a:rPr lang="fr-FR" dirty="0">
                <a:latin typeface="Eras Demi ITC" panose="020B0805030504020804" pitchFamily="34" charset="0"/>
              </a:rPr>
              <a:t>Son corps est mort</a:t>
            </a:r>
          </a:p>
          <a:p>
            <a:r>
              <a:rPr lang="fr-FR" dirty="0">
                <a:latin typeface="Eras Demi ITC" panose="020B0805030504020804" pitchFamily="34" charset="0"/>
              </a:rPr>
              <a:t>Des grâces de </a:t>
            </a:r>
            <a:r>
              <a:rPr lang="fr-FR" dirty="0" smtClean="0">
                <a:latin typeface="Eras Demi ITC" panose="020B0805030504020804" pitchFamily="34" charset="0"/>
              </a:rPr>
              <a:t>disgrâces.</a:t>
            </a:r>
            <a:endParaRPr lang="fr-FR" dirty="0">
              <a:latin typeface="Eras Demi ITC" panose="020B0805030504020804" pitchFamily="34" charset="0"/>
            </a:endParaRPr>
          </a:p>
          <a:p>
            <a:endParaRPr lang="fr-FR" dirty="0"/>
          </a:p>
        </p:txBody>
      </p:sp>
      <p:pic>
        <p:nvPicPr>
          <p:cNvPr id="5" name="Espace réservé du contenu 4" descr="Marée Noire Uss Arizona Hawaii - Photo gratuite sur Pixabay"/>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36235" y="457200"/>
            <a:ext cx="6850966" cy="5411788"/>
          </a:xfrm>
          <a:prstGeom prst="rect">
            <a:avLst/>
          </a:prstGeom>
          <a:noFill/>
          <a:ln>
            <a:noFill/>
          </a:ln>
        </p:spPr>
      </p:pic>
    </p:spTree>
    <p:extLst>
      <p:ext uri="{BB962C8B-B14F-4D97-AF65-F5344CB8AC3E}">
        <p14:creationId xmlns:p14="http://schemas.microsoft.com/office/powerpoint/2010/main" val="1988339619"/>
      </p:ext>
    </p:extLst>
  </p:cSld>
  <p:clrMapOvr>
    <a:masterClrMapping/>
  </p:clrMapOvr>
  <p:transition spd="slow" advClick="0" advTm="10000">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solidFill>
            <a:srgbClr val="7030A0"/>
          </a:solidFill>
        </p:spPr>
        <p:txBody>
          <a:bodyPr anchor="ctr"/>
          <a:lstStyle/>
          <a:p>
            <a:pPr algn="ctr"/>
            <a:r>
              <a:rPr lang="fr-FR" sz="3600" dirty="0">
                <a:solidFill>
                  <a:schemeClr val="bg1">
                    <a:lumMod val="95000"/>
                  </a:schemeClr>
                </a:solidFill>
                <a:latin typeface="Eras Bold ITC" panose="020B0907030504020204" pitchFamily="34" charset="0"/>
              </a:rPr>
              <a:t>L’ATTENTE</a:t>
            </a:r>
            <a:r>
              <a:rPr lang="fr-FR" dirty="0"/>
              <a:t/>
            </a:r>
            <a:br>
              <a:rPr lang="fr-FR" dirty="0"/>
            </a:br>
            <a:endParaRPr lang="fr-FR" dirty="0"/>
          </a:p>
        </p:txBody>
      </p:sp>
      <p:sp>
        <p:nvSpPr>
          <p:cNvPr id="4" name="Espace réservé du texte 3"/>
          <p:cNvSpPr>
            <a:spLocks noGrp="1"/>
          </p:cNvSpPr>
          <p:nvPr>
            <p:ph type="body" sz="half" idx="2"/>
          </p:nvPr>
        </p:nvSpPr>
        <p:spPr>
          <a:xfrm>
            <a:off x="839788" y="2057400"/>
            <a:ext cx="3932237" cy="4369526"/>
          </a:xfrm>
        </p:spPr>
        <p:style>
          <a:lnRef idx="1">
            <a:schemeClr val="accent6"/>
          </a:lnRef>
          <a:fillRef idx="2">
            <a:schemeClr val="accent6"/>
          </a:fillRef>
          <a:effectRef idx="1">
            <a:schemeClr val="accent6"/>
          </a:effectRef>
          <a:fontRef idx="minor">
            <a:schemeClr val="dk1"/>
          </a:fontRef>
        </p:style>
        <p:txBody>
          <a:bodyPr>
            <a:normAutofit fontScale="92500" lnSpcReduction="20000"/>
          </a:bodyPr>
          <a:lstStyle/>
          <a:p>
            <a:r>
              <a:rPr lang="fr-FR" dirty="0">
                <a:latin typeface="Eras Demi ITC" panose="020B0805030504020804" pitchFamily="34" charset="0"/>
              </a:rPr>
              <a:t>Ronde des secondes</a:t>
            </a:r>
          </a:p>
          <a:p>
            <a:r>
              <a:rPr lang="fr-FR" dirty="0">
                <a:latin typeface="Eras Demi ITC" panose="020B0805030504020804" pitchFamily="34" charset="0"/>
              </a:rPr>
              <a:t>Et le pouls épouse </a:t>
            </a:r>
          </a:p>
          <a:p>
            <a:r>
              <a:rPr lang="fr-FR" dirty="0">
                <a:latin typeface="Eras Demi ITC" panose="020B0805030504020804" pitchFamily="34" charset="0"/>
              </a:rPr>
              <a:t>Du cœur, les heurts.</a:t>
            </a:r>
          </a:p>
          <a:p>
            <a:r>
              <a:rPr lang="fr-FR" dirty="0">
                <a:latin typeface="Eras Demi ITC" panose="020B0805030504020804" pitchFamily="34" charset="0"/>
              </a:rPr>
              <a:t>Ronde des secondes</a:t>
            </a:r>
          </a:p>
          <a:p>
            <a:r>
              <a:rPr lang="fr-FR" dirty="0">
                <a:latin typeface="Eras Demi ITC" panose="020B0805030504020804" pitchFamily="34" charset="0"/>
              </a:rPr>
              <a:t>Et la boule bleue</a:t>
            </a:r>
          </a:p>
          <a:p>
            <a:r>
              <a:rPr lang="fr-FR" dirty="0">
                <a:latin typeface="Eras Demi ITC" panose="020B0805030504020804" pitchFamily="34" charset="0"/>
              </a:rPr>
              <a:t>Bouge d’un </a:t>
            </a:r>
            <a:r>
              <a:rPr lang="fr-FR" dirty="0" smtClean="0">
                <a:latin typeface="Eras Demi ITC" panose="020B0805030504020804" pitchFamily="34" charset="0"/>
              </a:rPr>
              <a:t>peu.</a:t>
            </a:r>
            <a:endParaRPr lang="fr-FR" dirty="0">
              <a:latin typeface="Eras Demi ITC" panose="020B0805030504020804" pitchFamily="34" charset="0"/>
            </a:endParaRPr>
          </a:p>
          <a:p>
            <a:r>
              <a:rPr lang="fr-FR" dirty="0">
                <a:latin typeface="Eras Demi ITC" panose="020B0805030504020804" pitchFamily="34" charset="0"/>
              </a:rPr>
              <a:t>Ronde des secondes</a:t>
            </a:r>
          </a:p>
          <a:p>
            <a:r>
              <a:rPr lang="fr-FR" dirty="0">
                <a:latin typeface="Eras Demi ITC" panose="020B0805030504020804" pitchFamily="34" charset="0"/>
              </a:rPr>
              <a:t>Et la danse rime </a:t>
            </a:r>
          </a:p>
          <a:p>
            <a:r>
              <a:rPr lang="fr-FR" dirty="0">
                <a:latin typeface="Eras Demi ITC" panose="020B0805030504020804" pitchFamily="34" charset="0"/>
              </a:rPr>
              <a:t>Avec la cadence-rythme.</a:t>
            </a:r>
          </a:p>
          <a:p>
            <a:r>
              <a:rPr lang="fr-FR" dirty="0">
                <a:latin typeface="Eras Demi ITC" panose="020B0805030504020804" pitchFamily="34" charset="0"/>
              </a:rPr>
              <a:t>Ronde des seconde</a:t>
            </a:r>
          </a:p>
          <a:p>
            <a:r>
              <a:rPr lang="fr-FR" dirty="0">
                <a:latin typeface="Eras Demi ITC" panose="020B0805030504020804" pitchFamily="34" charset="0"/>
              </a:rPr>
              <a:t>Les heures se suivent,</a:t>
            </a:r>
          </a:p>
          <a:p>
            <a:r>
              <a:rPr lang="fr-FR" dirty="0">
                <a:latin typeface="Eras Demi ITC" panose="020B0805030504020804" pitchFamily="34" charset="0"/>
              </a:rPr>
              <a:t>La boule aussi</a:t>
            </a:r>
          </a:p>
          <a:p>
            <a:r>
              <a:rPr lang="fr-FR" dirty="0">
                <a:latin typeface="Eras Demi ITC" panose="020B0805030504020804" pitchFamily="34" charset="0"/>
              </a:rPr>
              <a:t>Les cœurs respirent </a:t>
            </a:r>
          </a:p>
          <a:p>
            <a:r>
              <a:rPr lang="fr-FR" dirty="0">
                <a:latin typeface="Eras Demi ITC" panose="020B0805030504020804" pitchFamily="34" charset="0"/>
              </a:rPr>
              <a:t>les pouls aussi</a:t>
            </a:r>
          </a:p>
          <a:p>
            <a:r>
              <a:rPr lang="fr-FR" dirty="0">
                <a:latin typeface="Eras Demi ITC" panose="020B0805030504020804" pitchFamily="34" charset="0"/>
              </a:rPr>
              <a:t>Et la vie </a:t>
            </a:r>
            <a:r>
              <a:rPr lang="fr-FR" dirty="0" smtClean="0">
                <a:latin typeface="Eras Demi ITC" panose="020B0805030504020804" pitchFamily="34" charset="0"/>
              </a:rPr>
              <a:t>défile.</a:t>
            </a:r>
            <a:endParaRPr lang="fr-FR" dirty="0">
              <a:latin typeface="Eras Demi ITC" panose="020B0805030504020804" pitchFamily="34" charset="0"/>
            </a:endParaRPr>
          </a:p>
          <a:p>
            <a:endParaRPr lang="fr-FR" dirty="0"/>
          </a:p>
        </p:txBody>
      </p:sp>
      <p:pic>
        <p:nvPicPr>
          <p:cNvPr id="5" name="Espace réservé du contenu 4" descr="Vieil Homme, La Personne Âgée, Personne"/>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23692" y="877219"/>
            <a:ext cx="7132320" cy="5143751"/>
          </a:xfrm>
          <a:prstGeom prst="rect">
            <a:avLst/>
          </a:prstGeom>
          <a:noFill/>
          <a:ln>
            <a:noFill/>
          </a:ln>
        </p:spPr>
      </p:pic>
    </p:spTree>
    <p:extLst>
      <p:ext uri="{BB962C8B-B14F-4D97-AF65-F5344CB8AC3E}">
        <p14:creationId xmlns:p14="http://schemas.microsoft.com/office/powerpoint/2010/main" val="773189804"/>
      </p:ext>
    </p:extLst>
  </p:cSld>
  <p:clrMapOvr>
    <a:masterClrMapping/>
  </p:clrMapOvr>
  <p:transition spd="slow" advClick="0" advTm="10000">
    <p:comb/>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solidFill>
            <a:srgbClr val="7030A0"/>
          </a:solidFill>
        </p:spPr>
        <p:txBody>
          <a:bodyPr anchor="ctr"/>
          <a:lstStyle/>
          <a:p>
            <a:pPr algn="ctr"/>
            <a:r>
              <a:rPr lang="fr-FR" dirty="0">
                <a:solidFill>
                  <a:schemeClr val="bg1">
                    <a:lumMod val="95000"/>
                  </a:schemeClr>
                </a:solidFill>
                <a:latin typeface="Eras Bold ITC" panose="020B0907030504020204" pitchFamily="34" charset="0"/>
              </a:rPr>
              <a:t>SAINTETE SOLIDAIRE</a:t>
            </a:r>
            <a:r>
              <a:rPr lang="fr-FR" dirty="0"/>
              <a:t/>
            </a:r>
            <a:br>
              <a:rPr lang="fr-FR" dirty="0"/>
            </a:br>
            <a:endParaRPr lang="fr-FR" dirty="0"/>
          </a:p>
        </p:txBody>
      </p:sp>
      <p:sp>
        <p:nvSpPr>
          <p:cNvPr id="4" name="Espace réservé du texte 3"/>
          <p:cNvSpPr>
            <a:spLocks noGrp="1"/>
          </p:cNvSpPr>
          <p:nvPr>
            <p:ph type="body" sz="half" idx="2"/>
          </p:nvPr>
        </p:nvSpPr>
        <p:spPr/>
        <p:style>
          <a:lnRef idx="1">
            <a:schemeClr val="accent6"/>
          </a:lnRef>
          <a:fillRef idx="2">
            <a:schemeClr val="accent6"/>
          </a:fillRef>
          <a:effectRef idx="1">
            <a:schemeClr val="accent6"/>
          </a:effectRef>
          <a:fontRef idx="minor">
            <a:schemeClr val="dk1"/>
          </a:fontRef>
        </p:style>
        <p:txBody>
          <a:bodyPr anchor="ctr"/>
          <a:lstStyle/>
          <a:p>
            <a:r>
              <a:rPr lang="fr-FR" dirty="0">
                <a:latin typeface="Eras Demi ITC" panose="020B0805030504020804" pitchFamily="34" charset="0"/>
              </a:rPr>
              <a:t>Tandis que </a:t>
            </a:r>
          </a:p>
          <a:p>
            <a:r>
              <a:rPr lang="fr-FR" dirty="0">
                <a:latin typeface="Eras Demi ITC" panose="020B0805030504020804" pitchFamily="34" charset="0"/>
              </a:rPr>
              <a:t>L’ombre se fait </a:t>
            </a:r>
            <a:r>
              <a:rPr lang="fr-FR" dirty="0" smtClean="0">
                <a:latin typeface="Eras Demi ITC" panose="020B0805030504020804" pitchFamily="34" charset="0"/>
              </a:rPr>
              <a:t>pénombre,</a:t>
            </a:r>
            <a:endParaRPr lang="fr-FR" dirty="0">
              <a:latin typeface="Eras Demi ITC" panose="020B0805030504020804" pitchFamily="34" charset="0"/>
            </a:endParaRPr>
          </a:p>
          <a:p>
            <a:r>
              <a:rPr lang="fr-FR" dirty="0">
                <a:latin typeface="Eras Demi ITC" panose="020B0805030504020804" pitchFamily="34" charset="0"/>
              </a:rPr>
              <a:t>Nos saints essaiment</a:t>
            </a:r>
          </a:p>
          <a:p>
            <a:r>
              <a:rPr lang="fr-FR" dirty="0">
                <a:latin typeface="Eras Demi ITC" panose="020B0805030504020804" pitchFamily="34" charset="0"/>
              </a:rPr>
              <a:t>Des semences de béatitude</a:t>
            </a:r>
          </a:p>
          <a:p>
            <a:r>
              <a:rPr lang="fr-FR" dirty="0">
                <a:latin typeface="Eras Demi ITC" panose="020B0805030504020804" pitchFamily="34" charset="0"/>
              </a:rPr>
              <a:t>A même </a:t>
            </a:r>
            <a:r>
              <a:rPr lang="fr-FR" dirty="0" smtClean="0">
                <a:latin typeface="Eras Demi ITC" panose="020B0805030504020804" pitchFamily="34" charset="0"/>
              </a:rPr>
              <a:t>l’altitude; </a:t>
            </a:r>
            <a:endParaRPr lang="fr-FR" dirty="0">
              <a:latin typeface="Eras Demi ITC" panose="020B0805030504020804" pitchFamily="34" charset="0"/>
            </a:endParaRPr>
          </a:p>
          <a:p>
            <a:r>
              <a:rPr lang="fr-FR" dirty="0">
                <a:latin typeface="Eras Demi ITC" panose="020B0805030504020804" pitchFamily="34" charset="0"/>
              </a:rPr>
              <a:t>Etincelles éternelles</a:t>
            </a:r>
          </a:p>
          <a:p>
            <a:r>
              <a:rPr lang="fr-FR" dirty="0">
                <a:latin typeface="Eras Demi ITC" panose="020B0805030504020804" pitchFamily="34" charset="0"/>
              </a:rPr>
              <a:t>En </a:t>
            </a:r>
            <a:r>
              <a:rPr lang="fr-FR" dirty="0" smtClean="0">
                <a:latin typeface="Eras Demi ITC" panose="020B0805030504020804" pitchFamily="34" charset="0"/>
              </a:rPr>
              <a:t>l’immense </a:t>
            </a:r>
            <a:r>
              <a:rPr lang="fr-FR" dirty="0" smtClean="0">
                <a:latin typeface="Eras Demi ITC" panose="020B0805030504020804" pitchFamily="34" charset="0"/>
              </a:rPr>
              <a:t>firmament.</a:t>
            </a:r>
            <a:endParaRPr lang="fr-FR" dirty="0">
              <a:latin typeface="Eras Demi ITC" panose="020B0805030504020804" pitchFamily="34" charset="0"/>
            </a:endParaRPr>
          </a:p>
          <a:p>
            <a:endParaRPr lang="fr-FR" dirty="0"/>
          </a:p>
        </p:txBody>
      </p:sp>
      <p:pic>
        <p:nvPicPr>
          <p:cNvPr id="5" name="Espace réservé du contenu 4" descr="https://image.shutterstock.com/image-photo/light-concert-lighting-against-dark-260nw-135369749.jpg"/>
          <p:cNvPicPr>
            <a:picLocks noGrp="1"/>
          </p:cNvPicPr>
          <p:nvPr>
            <p:ph idx="1"/>
          </p:nvPr>
        </p:nvPicPr>
        <p:blipFill rotWithShape="1">
          <a:blip r:embed="rId3">
            <a:extLst>
              <a:ext uri="{28A0092B-C50C-407E-A947-70E740481C1C}">
                <a14:useLocalDpi xmlns:a14="http://schemas.microsoft.com/office/drawing/2010/main" val="0"/>
              </a:ext>
            </a:extLst>
          </a:blip>
          <a:srcRect b="9643"/>
          <a:stretch/>
        </p:blipFill>
        <p:spPr bwMode="auto">
          <a:xfrm>
            <a:off x="5092505" y="457201"/>
            <a:ext cx="6639951" cy="541178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90642191"/>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solidFill>
            <a:srgbClr val="7030A0"/>
          </a:solidFill>
        </p:spPr>
        <p:txBody>
          <a:bodyPr/>
          <a:lstStyle/>
          <a:p>
            <a:pPr algn="ctr"/>
            <a:r>
              <a:rPr lang="fr-FR" dirty="0">
                <a:solidFill>
                  <a:schemeClr val="bg1">
                    <a:lumMod val="95000"/>
                  </a:schemeClr>
                </a:solidFill>
                <a:latin typeface="Eras Bold ITC" panose="020B0907030504020204" pitchFamily="34" charset="0"/>
              </a:rPr>
              <a:t>MESSAGE MASSACRE</a:t>
            </a:r>
            <a:r>
              <a:rPr lang="fr-FR" dirty="0"/>
              <a:t/>
            </a:r>
            <a:br>
              <a:rPr lang="fr-FR" dirty="0"/>
            </a:br>
            <a:endParaRPr lang="fr-FR" dirty="0"/>
          </a:p>
        </p:txBody>
      </p:sp>
      <p:sp>
        <p:nvSpPr>
          <p:cNvPr id="4" name="Espace réservé du texte 3"/>
          <p:cNvSpPr>
            <a:spLocks noGrp="1"/>
          </p:cNvSpPr>
          <p:nvPr>
            <p:ph type="body" sz="half" idx="2"/>
          </p:nvPr>
        </p:nvSpPr>
        <p:spPr>
          <a:xfrm>
            <a:off x="839788" y="2057399"/>
            <a:ext cx="3932237" cy="4016829"/>
          </a:xfrm>
        </p:spPr>
        <p:style>
          <a:lnRef idx="1">
            <a:schemeClr val="accent6"/>
          </a:lnRef>
          <a:fillRef idx="2">
            <a:schemeClr val="accent6"/>
          </a:fillRef>
          <a:effectRef idx="1">
            <a:schemeClr val="accent6"/>
          </a:effectRef>
          <a:fontRef idx="minor">
            <a:schemeClr val="dk1"/>
          </a:fontRef>
        </p:style>
        <p:txBody>
          <a:bodyPr anchor="t">
            <a:normAutofit fontScale="85000" lnSpcReduction="20000"/>
          </a:bodyPr>
          <a:lstStyle/>
          <a:p>
            <a:r>
              <a:rPr lang="fr-FR" dirty="0">
                <a:latin typeface="Eras Demi ITC" panose="020B0805030504020804" pitchFamily="34" charset="0"/>
              </a:rPr>
              <a:t>La pierre sentait</a:t>
            </a:r>
          </a:p>
          <a:p>
            <a:r>
              <a:rPr lang="fr-FR" dirty="0">
                <a:latin typeface="Eras Demi ITC" panose="020B0805030504020804" pitchFamily="34" charset="0"/>
              </a:rPr>
              <a:t>La peur hanter</a:t>
            </a:r>
          </a:p>
          <a:p>
            <a:r>
              <a:rPr lang="fr-FR" dirty="0">
                <a:latin typeface="Eras Demi ITC" panose="020B0805030504020804" pitchFamily="34" charset="0"/>
              </a:rPr>
              <a:t>Les âmes des hommes.</a:t>
            </a:r>
          </a:p>
          <a:p>
            <a:r>
              <a:rPr lang="fr-FR" dirty="0">
                <a:latin typeface="Eras Demi ITC" panose="020B0805030504020804" pitchFamily="34" charset="0"/>
              </a:rPr>
              <a:t>Troublées, elles écoutaient </a:t>
            </a:r>
          </a:p>
          <a:p>
            <a:r>
              <a:rPr lang="fr-FR" dirty="0">
                <a:latin typeface="Eras Demi ITC" panose="020B0805030504020804" pitchFamily="34" charset="0"/>
              </a:rPr>
              <a:t>Cette violence si douée</a:t>
            </a:r>
          </a:p>
          <a:p>
            <a:r>
              <a:rPr lang="fr-FR" dirty="0">
                <a:latin typeface="Eras Demi ITC" panose="020B0805030504020804" pitchFamily="34" charset="0"/>
              </a:rPr>
              <a:t>Qui jouait du violon</a:t>
            </a:r>
          </a:p>
          <a:p>
            <a:r>
              <a:rPr lang="fr-FR" dirty="0">
                <a:latin typeface="Eras Demi ITC" panose="020B0805030504020804" pitchFamily="34" charset="0"/>
              </a:rPr>
              <a:t>Faisant</a:t>
            </a:r>
          </a:p>
          <a:p>
            <a:r>
              <a:rPr lang="fr-FR" dirty="0">
                <a:latin typeface="Eras Demi ITC" panose="020B0805030504020804" pitchFamily="34" charset="0"/>
              </a:rPr>
              <a:t>Hululer des </a:t>
            </a:r>
            <a:r>
              <a:rPr lang="fr-FR" dirty="0" smtClean="0">
                <a:latin typeface="Eras Demi ITC" panose="020B0805030504020804" pitchFamily="34" charset="0"/>
              </a:rPr>
              <a:t>suppliciés</a:t>
            </a:r>
            <a:endParaRPr lang="fr-FR" dirty="0">
              <a:latin typeface="Eras Demi ITC" panose="020B0805030504020804" pitchFamily="34" charset="0"/>
            </a:endParaRPr>
          </a:p>
          <a:p>
            <a:r>
              <a:rPr lang="fr-FR" dirty="0">
                <a:latin typeface="Eras Demi ITC" panose="020B0805030504020804" pitchFamily="34" charset="0"/>
              </a:rPr>
              <a:t>A regards de proies </a:t>
            </a:r>
          </a:p>
          <a:p>
            <a:r>
              <a:rPr lang="fr-FR" dirty="0">
                <a:latin typeface="Eras Demi ITC" panose="020B0805030504020804" pitchFamily="34" charset="0"/>
              </a:rPr>
              <a:t>Si bavards </a:t>
            </a:r>
            <a:r>
              <a:rPr lang="fr-FR" dirty="0" smtClean="0">
                <a:latin typeface="Eras Demi ITC" panose="020B0805030504020804" pitchFamily="34" charset="0"/>
              </a:rPr>
              <a:t>d’</a:t>
            </a:r>
            <a:r>
              <a:rPr lang="fr-FR" dirty="0" smtClean="0">
                <a:latin typeface="Eras Demi ITC" panose="020B0805030504020804" pitchFamily="34" charset="0"/>
              </a:rPr>
              <a:t>ef</a:t>
            </a:r>
            <a:r>
              <a:rPr lang="fr-FR" dirty="0" smtClean="0">
                <a:latin typeface="Eras Demi ITC" panose="020B0805030504020804" pitchFamily="34" charset="0"/>
              </a:rPr>
              <a:t>froi.</a:t>
            </a:r>
            <a:endParaRPr lang="fr-FR" dirty="0">
              <a:latin typeface="Eras Demi ITC" panose="020B0805030504020804" pitchFamily="34" charset="0"/>
            </a:endParaRPr>
          </a:p>
          <a:p>
            <a:r>
              <a:rPr lang="fr-FR" dirty="0">
                <a:latin typeface="Eras Demi ITC" panose="020B0805030504020804" pitchFamily="34" charset="0"/>
              </a:rPr>
              <a:t>Faisant </a:t>
            </a:r>
          </a:p>
          <a:p>
            <a:r>
              <a:rPr lang="fr-FR" dirty="0">
                <a:latin typeface="Eras Demi ITC" panose="020B0805030504020804" pitchFamily="34" charset="0"/>
              </a:rPr>
              <a:t>Danser le danger</a:t>
            </a:r>
          </a:p>
          <a:p>
            <a:r>
              <a:rPr lang="fr-FR" dirty="0">
                <a:latin typeface="Eras Demi ITC" panose="020B0805030504020804" pitchFamily="34" charset="0"/>
              </a:rPr>
              <a:t>Au rythme macabre </a:t>
            </a:r>
          </a:p>
          <a:p>
            <a:r>
              <a:rPr lang="fr-FR" dirty="0">
                <a:latin typeface="Eras Demi ITC" panose="020B0805030504020804" pitchFamily="34" charset="0"/>
              </a:rPr>
              <a:t>Des </a:t>
            </a:r>
            <a:r>
              <a:rPr lang="fr-FR" dirty="0" smtClean="0">
                <a:latin typeface="Eras Demi ITC" panose="020B0805030504020804" pitchFamily="34" charset="0"/>
              </a:rPr>
              <a:t>milles </a:t>
            </a:r>
            <a:r>
              <a:rPr lang="fr-FR" dirty="0">
                <a:latin typeface="Eras Demi ITC" panose="020B0805030504020804" pitchFamily="34" charset="0"/>
              </a:rPr>
              <a:t>massacres </a:t>
            </a:r>
          </a:p>
          <a:p>
            <a:endParaRPr lang="fr-FR" dirty="0"/>
          </a:p>
        </p:txBody>
      </p:sp>
      <p:pic>
        <p:nvPicPr>
          <p:cNvPr id="5" name="Espace réservé du contenu 4" descr="Pleine Lune, Silhouette, Château, Nuit, Minuit"/>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33320" y="1005844"/>
            <a:ext cx="7302408" cy="5085471"/>
          </a:xfrm>
          <a:prstGeom prst="rect">
            <a:avLst/>
          </a:prstGeom>
          <a:noFill/>
          <a:ln>
            <a:noFill/>
          </a:ln>
        </p:spPr>
      </p:pic>
    </p:spTree>
    <p:extLst>
      <p:ext uri="{BB962C8B-B14F-4D97-AF65-F5344CB8AC3E}">
        <p14:creationId xmlns:p14="http://schemas.microsoft.com/office/powerpoint/2010/main" val="2406145146"/>
      </p:ext>
    </p:extLst>
  </p:cSld>
  <p:clrMapOvr>
    <a:masterClrMapping/>
  </p:clrMapOvr>
  <p:transition spd="slow" advClick="0" advTm="10000">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Espace réservé du texte 3"/>
          <p:cNvSpPr txBox="1">
            <a:spLocks/>
          </p:cNvSpPr>
          <p:nvPr/>
        </p:nvSpPr>
        <p:spPr>
          <a:xfrm>
            <a:off x="4979962" y="457199"/>
            <a:ext cx="6893169" cy="6244047"/>
          </a:xfrm>
          <a:prstGeom prst="rect">
            <a:avLst/>
          </a:prstGeom>
          <a:solidFill>
            <a:schemeClr val="accent6">
              <a:lumMod val="40000"/>
              <a:lumOff val="60000"/>
            </a:schemeClr>
          </a:soli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dk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dk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dk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9pPr>
          </a:lstStyle>
          <a:p>
            <a:endParaRPr lang="fr-FR" dirty="0"/>
          </a:p>
        </p:txBody>
      </p:sp>
      <p:sp>
        <p:nvSpPr>
          <p:cNvPr id="2" name="Titre 1"/>
          <p:cNvSpPr>
            <a:spLocks noGrp="1"/>
          </p:cNvSpPr>
          <p:nvPr>
            <p:ph type="title"/>
          </p:nvPr>
        </p:nvSpPr>
        <p:spPr>
          <a:solidFill>
            <a:srgbClr val="7030A0"/>
          </a:solidFill>
        </p:spPr>
        <p:txBody>
          <a:bodyPr anchor="ctr"/>
          <a:lstStyle/>
          <a:p>
            <a:pPr algn="ctr"/>
            <a:r>
              <a:rPr lang="fr-FR" b="1" dirty="0">
                <a:solidFill>
                  <a:schemeClr val="bg1">
                    <a:lumMod val="95000"/>
                  </a:schemeClr>
                </a:solidFill>
                <a:latin typeface="Eras Bold ITC" panose="020B0907030504020204" pitchFamily="34" charset="0"/>
              </a:rPr>
              <a:t>VOLS ET VIOLS ASSOCIES</a:t>
            </a:r>
            <a:endParaRPr lang="fr-FR" dirty="0">
              <a:solidFill>
                <a:schemeClr val="bg1">
                  <a:lumMod val="95000"/>
                </a:schemeClr>
              </a:solidFill>
              <a:latin typeface="Eras Bold ITC" panose="020B0907030504020204" pitchFamily="34" charset="0"/>
            </a:endParaRPr>
          </a:p>
        </p:txBody>
      </p:sp>
      <p:sp>
        <p:nvSpPr>
          <p:cNvPr id="4" name="Espace réservé du texte 3"/>
          <p:cNvSpPr>
            <a:spLocks noGrp="1"/>
          </p:cNvSpPr>
          <p:nvPr>
            <p:ph type="body" sz="half" idx="2"/>
          </p:nvPr>
        </p:nvSpPr>
        <p:spPr>
          <a:xfrm>
            <a:off x="839788" y="2057400"/>
            <a:ext cx="3932237" cy="4643847"/>
          </a:xfrm>
        </p:spPr>
        <p:style>
          <a:lnRef idx="1">
            <a:schemeClr val="accent6"/>
          </a:lnRef>
          <a:fillRef idx="2">
            <a:schemeClr val="accent6"/>
          </a:fillRef>
          <a:effectRef idx="1">
            <a:schemeClr val="accent6"/>
          </a:effectRef>
          <a:fontRef idx="minor">
            <a:schemeClr val="dk1"/>
          </a:fontRef>
        </p:style>
        <p:txBody>
          <a:bodyPr>
            <a:normAutofit fontScale="77500" lnSpcReduction="20000"/>
          </a:bodyPr>
          <a:lstStyle/>
          <a:p>
            <a:r>
              <a:rPr lang="fr-FR" dirty="0">
                <a:latin typeface="Eras Demi ITC" panose="020B0805030504020804" pitchFamily="34" charset="0"/>
              </a:rPr>
              <a:t>Si fluette sous la tente</a:t>
            </a:r>
          </a:p>
          <a:p>
            <a:r>
              <a:rPr lang="fr-FR" dirty="0">
                <a:latin typeface="Eras Demi ITC" panose="020B0805030504020804" pitchFamily="34" charset="0"/>
              </a:rPr>
              <a:t>Une silhouette souffre l’attente</a:t>
            </a:r>
          </a:p>
          <a:p>
            <a:r>
              <a:rPr lang="fr-FR" dirty="0">
                <a:latin typeface="Eras Demi ITC" panose="020B0805030504020804" pitchFamily="34" charset="0"/>
              </a:rPr>
              <a:t>Tout à l’heure, il va revenir</a:t>
            </a:r>
          </a:p>
          <a:p>
            <a:r>
              <a:rPr lang="fr-FR" dirty="0">
                <a:latin typeface="Eras Demi ITC" panose="020B0805030504020804" pitchFamily="34" charset="0"/>
              </a:rPr>
              <a:t>Et tout en elle va </a:t>
            </a:r>
            <a:r>
              <a:rPr lang="fr-FR" dirty="0" err="1" smtClean="0">
                <a:latin typeface="Eras Demi ITC" panose="020B0805030504020804" pitchFamily="34" charset="0"/>
              </a:rPr>
              <a:t>re</a:t>
            </a:r>
            <a:r>
              <a:rPr lang="fr-FR" dirty="0" smtClean="0">
                <a:latin typeface="Eras Demi ITC" panose="020B0805030504020804" pitchFamily="34" charset="0"/>
              </a:rPr>
              <a:t> vieillir</a:t>
            </a:r>
            <a:endParaRPr lang="fr-FR" dirty="0">
              <a:latin typeface="Eras Demi ITC" panose="020B0805030504020804" pitchFamily="34" charset="0"/>
            </a:endParaRPr>
          </a:p>
          <a:p>
            <a:r>
              <a:rPr lang="fr-FR" dirty="0">
                <a:latin typeface="Eras Demi ITC" panose="020B0805030504020804" pitchFamily="34" charset="0"/>
              </a:rPr>
              <a:t>Il se fera </a:t>
            </a:r>
            <a:r>
              <a:rPr lang="fr-FR" dirty="0" smtClean="0">
                <a:latin typeface="Eras Demi ITC" panose="020B0805030504020804" pitchFamily="34" charset="0"/>
              </a:rPr>
              <a:t>lubrique </a:t>
            </a:r>
            <a:endParaRPr lang="fr-FR" dirty="0">
              <a:latin typeface="Eras Demi ITC" panose="020B0805030504020804" pitchFamily="34" charset="0"/>
            </a:endParaRPr>
          </a:p>
          <a:p>
            <a:r>
              <a:rPr lang="fr-FR" dirty="0">
                <a:latin typeface="Eras Demi ITC" panose="020B0805030504020804" pitchFamily="34" charset="0"/>
              </a:rPr>
              <a:t>Elle en sera supplice</a:t>
            </a:r>
          </a:p>
          <a:p>
            <a:r>
              <a:rPr lang="fr-FR" dirty="0">
                <a:latin typeface="Eras Demi ITC" panose="020B0805030504020804" pitchFamily="34" charset="0"/>
              </a:rPr>
              <a:t>Il se fera archer</a:t>
            </a:r>
          </a:p>
          <a:p>
            <a:r>
              <a:rPr lang="fr-FR" dirty="0">
                <a:latin typeface="Eras Demi ITC" panose="020B0805030504020804" pitchFamily="34" charset="0"/>
              </a:rPr>
              <a:t>Elle en sera hachée</a:t>
            </a:r>
          </a:p>
          <a:p>
            <a:r>
              <a:rPr lang="fr-FR" dirty="0">
                <a:latin typeface="Eras Demi ITC" panose="020B0805030504020804" pitchFamily="34" charset="0"/>
              </a:rPr>
              <a:t>Il se fera loi</a:t>
            </a:r>
          </a:p>
          <a:p>
            <a:r>
              <a:rPr lang="fr-FR" dirty="0">
                <a:latin typeface="Eras Demi ITC" panose="020B0805030504020804" pitchFamily="34" charset="0"/>
              </a:rPr>
              <a:t>Elle en sera proie</a:t>
            </a:r>
          </a:p>
          <a:p>
            <a:r>
              <a:rPr lang="fr-FR" dirty="0">
                <a:latin typeface="Eras Demi ITC" panose="020B0805030504020804" pitchFamily="34" charset="0"/>
              </a:rPr>
              <a:t>Il se fera licence </a:t>
            </a:r>
          </a:p>
          <a:p>
            <a:r>
              <a:rPr lang="fr-FR" dirty="0">
                <a:latin typeface="Eras Demi ITC" panose="020B0805030504020804" pitchFamily="34" charset="0"/>
              </a:rPr>
              <a:t>Elle en sera silences</a:t>
            </a:r>
          </a:p>
          <a:p>
            <a:r>
              <a:rPr lang="fr-FR" dirty="0">
                <a:latin typeface="Eras Demi ITC" panose="020B0805030504020804" pitchFamily="34" charset="0"/>
              </a:rPr>
              <a:t>Encore et encore</a:t>
            </a:r>
          </a:p>
          <a:p>
            <a:r>
              <a:rPr lang="fr-FR" dirty="0">
                <a:latin typeface="Eras Demi ITC" panose="020B0805030504020804" pitchFamily="34" charset="0"/>
              </a:rPr>
              <a:t>Contre son corps et son cœur</a:t>
            </a:r>
          </a:p>
          <a:p>
            <a:r>
              <a:rPr lang="fr-FR" dirty="0">
                <a:latin typeface="Eras Demi ITC" panose="020B0805030504020804" pitchFamily="34" charset="0"/>
              </a:rPr>
              <a:t>Encore et encore</a:t>
            </a:r>
          </a:p>
          <a:p>
            <a:r>
              <a:rPr lang="fr-FR" dirty="0">
                <a:latin typeface="Eras Demi ITC" panose="020B0805030504020804" pitchFamily="34" charset="0"/>
              </a:rPr>
              <a:t>Contre ses larmes et son âme</a:t>
            </a:r>
          </a:p>
          <a:p>
            <a:r>
              <a:rPr lang="fr-FR" dirty="0">
                <a:latin typeface="Eras Demi ITC" panose="020B0805030504020804" pitchFamily="34" charset="0"/>
              </a:rPr>
              <a:t>Encore et encore</a:t>
            </a:r>
          </a:p>
          <a:p>
            <a:r>
              <a:rPr lang="fr-FR" dirty="0">
                <a:latin typeface="Eras Demi ITC" panose="020B0805030504020804" pitchFamily="34" charset="0"/>
              </a:rPr>
              <a:t>Contre sa vigne </a:t>
            </a:r>
            <a:r>
              <a:rPr lang="fr-FR" dirty="0">
                <a:latin typeface="Eras Demi ITC" panose="020B0805030504020804" pitchFamily="34" charset="0"/>
              </a:rPr>
              <a:t>s</a:t>
            </a:r>
            <a:r>
              <a:rPr lang="fr-FR" dirty="0" smtClean="0">
                <a:latin typeface="Eras Demi ITC" panose="020B0805030504020804" pitchFamily="34" charset="0"/>
              </a:rPr>
              <a:t>i digne jadis.</a:t>
            </a:r>
            <a:endParaRPr lang="fr-FR" dirty="0">
              <a:latin typeface="Eras Demi ITC" panose="020B0805030504020804" pitchFamily="34" charset="0"/>
            </a:endParaRPr>
          </a:p>
          <a:p>
            <a:endParaRPr lang="fr-FR" dirty="0"/>
          </a:p>
        </p:txBody>
      </p:sp>
      <p:pic>
        <p:nvPicPr>
          <p:cNvPr id="5" name="Espace réservé du contenu 4" descr="https://image.shutterstock.com/image-photo/rotten-red-apple-isolated-on-260nw-1193612860.jpg"/>
          <p:cNvPicPr>
            <a:picLocks noGrp="1"/>
          </p:cNvPicPr>
          <p:nvPr>
            <p:ph idx="1"/>
          </p:nvPr>
        </p:nvPicPr>
        <p:blipFill rotWithShape="1">
          <a:blip r:embed="rId3">
            <a:extLst>
              <a:ext uri="{28A0092B-C50C-407E-A947-70E740481C1C}">
                <a14:useLocalDpi xmlns:a14="http://schemas.microsoft.com/office/drawing/2010/main" val="0"/>
              </a:ext>
            </a:extLst>
          </a:blip>
          <a:srcRect b="6072"/>
          <a:stretch/>
        </p:blipFill>
        <p:spPr bwMode="auto">
          <a:xfrm>
            <a:off x="5551715" y="1084217"/>
            <a:ext cx="5839097" cy="5003075"/>
          </a:xfrm>
          <a:prstGeom prst="ellipse">
            <a:avLst/>
          </a:prstGeom>
          <a:solidFill>
            <a:schemeClr val="accent4">
              <a:lumMod val="40000"/>
              <a:lumOff val="60000"/>
            </a:schemeClr>
          </a:solidFill>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772936518"/>
      </p:ext>
    </p:extLst>
  </p:cSld>
  <p:clrMapOvr>
    <a:masterClrMapping/>
  </p:clrMapOvr>
  <p:transition spd="slow" advClick="0" advTm="12000">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39788" y="156754"/>
            <a:ext cx="3932237" cy="830671"/>
          </a:xfrm>
          <a:solidFill>
            <a:srgbClr val="7030A0"/>
          </a:solidFill>
        </p:spPr>
        <p:txBody>
          <a:bodyPr anchor="t">
            <a:normAutofit fontScale="90000"/>
          </a:bodyPr>
          <a:lstStyle/>
          <a:p>
            <a:pPr algn="ctr"/>
            <a:r>
              <a:rPr lang="fr-FR" sz="2700" b="1" dirty="0">
                <a:solidFill>
                  <a:schemeClr val="bg1">
                    <a:lumMod val="95000"/>
                  </a:schemeClr>
                </a:solidFill>
                <a:latin typeface="Eras Bold ITC" panose="020B0907030504020204" pitchFamily="34" charset="0"/>
              </a:rPr>
              <a:t>REVES DE TREVE A LA TRAINNE</a:t>
            </a:r>
            <a:r>
              <a:rPr lang="fr-FR" dirty="0"/>
              <a:t/>
            </a:r>
            <a:br>
              <a:rPr lang="fr-FR" dirty="0"/>
            </a:br>
            <a:endParaRPr lang="fr-FR" dirty="0"/>
          </a:p>
        </p:txBody>
      </p:sp>
      <p:sp>
        <p:nvSpPr>
          <p:cNvPr id="4" name="Espace réservé du texte 3"/>
          <p:cNvSpPr>
            <a:spLocks noGrp="1"/>
          </p:cNvSpPr>
          <p:nvPr>
            <p:ph type="body" sz="half" idx="2"/>
          </p:nvPr>
        </p:nvSpPr>
        <p:spPr>
          <a:xfrm>
            <a:off x="839788" y="987425"/>
            <a:ext cx="3932237" cy="5753009"/>
          </a:xfrm>
        </p:spPr>
        <p:style>
          <a:lnRef idx="1">
            <a:schemeClr val="accent6"/>
          </a:lnRef>
          <a:fillRef idx="2">
            <a:schemeClr val="accent6"/>
          </a:fillRef>
          <a:effectRef idx="1">
            <a:schemeClr val="accent6"/>
          </a:effectRef>
          <a:fontRef idx="minor">
            <a:schemeClr val="dk1"/>
          </a:fontRef>
        </p:style>
        <p:txBody>
          <a:bodyPr>
            <a:normAutofit fontScale="62500" lnSpcReduction="20000"/>
          </a:bodyPr>
          <a:lstStyle/>
          <a:p>
            <a:r>
              <a:rPr lang="fr-FR" dirty="0">
                <a:latin typeface="Eras Demi ITC" panose="020B0805030504020804" pitchFamily="34" charset="0"/>
              </a:rPr>
              <a:t>Paraissant </a:t>
            </a:r>
          </a:p>
          <a:p>
            <a:r>
              <a:rPr lang="fr-FR" dirty="0">
                <a:latin typeface="Eras Demi ITC" panose="020B0805030504020804" pitchFamily="34" charset="0"/>
              </a:rPr>
              <a:t>Par </a:t>
            </a:r>
            <a:r>
              <a:rPr lang="fr-FR" dirty="0" smtClean="0">
                <a:latin typeface="Eras Demi ITC" panose="020B0805030504020804" pitchFamily="34" charset="0"/>
              </a:rPr>
              <a:t>instants,</a:t>
            </a:r>
            <a:endParaRPr lang="fr-FR" dirty="0">
              <a:latin typeface="Eras Demi ITC" panose="020B0805030504020804" pitchFamily="34" charset="0"/>
            </a:endParaRPr>
          </a:p>
          <a:p>
            <a:r>
              <a:rPr lang="fr-FR" dirty="0">
                <a:latin typeface="Eras Demi ITC" panose="020B0805030504020804" pitchFamily="34" charset="0"/>
              </a:rPr>
              <a:t>Ces mains d’ouvrier</a:t>
            </a:r>
          </a:p>
          <a:p>
            <a:r>
              <a:rPr lang="fr-FR" dirty="0">
                <a:latin typeface="Eras Demi ITC" panose="020B0805030504020804" pitchFamily="34" charset="0"/>
              </a:rPr>
              <a:t>Aimaient oublier</a:t>
            </a:r>
          </a:p>
          <a:p>
            <a:r>
              <a:rPr lang="fr-FR" dirty="0">
                <a:latin typeface="Eras Demi ITC" panose="020B0805030504020804" pitchFamily="34" charset="0"/>
              </a:rPr>
              <a:t>Alors encore,</a:t>
            </a:r>
          </a:p>
          <a:p>
            <a:r>
              <a:rPr lang="fr-FR" dirty="0">
                <a:latin typeface="Eras Demi ITC" panose="020B0805030504020804" pitchFamily="34" charset="0"/>
              </a:rPr>
              <a:t>Leur ardeur au labeur</a:t>
            </a:r>
          </a:p>
          <a:p>
            <a:r>
              <a:rPr lang="fr-FR" dirty="0">
                <a:latin typeface="Eras Demi ITC" panose="020B0805030504020804" pitchFamily="34" charset="0"/>
              </a:rPr>
              <a:t>S’évader, s’inventer</a:t>
            </a:r>
          </a:p>
          <a:p>
            <a:r>
              <a:rPr lang="fr-FR" dirty="0">
                <a:latin typeface="Eras Demi ITC" panose="020B0805030504020804" pitchFamily="34" charset="0"/>
              </a:rPr>
              <a:t>Des envies de plaire </a:t>
            </a:r>
          </a:p>
          <a:p>
            <a:r>
              <a:rPr lang="fr-FR" dirty="0">
                <a:latin typeface="Eras Demi ITC" panose="020B0805030504020804" pitchFamily="34" charset="0"/>
              </a:rPr>
              <a:t>Et de faire envie</a:t>
            </a:r>
          </a:p>
          <a:p>
            <a:r>
              <a:rPr lang="fr-FR" dirty="0">
                <a:latin typeface="Eras Demi ITC" panose="020B0805030504020804" pitchFamily="34" charset="0"/>
              </a:rPr>
              <a:t>Mais </a:t>
            </a:r>
          </a:p>
          <a:p>
            <a:r>
              <a:rPr lang="fr-FR" dirty="0">
                <a:latin typeface="Eras Demi ITC" panose="020B0805030504020804" pitchFamily="34" charset="0"/>
              </a:rPr>
              <a:t>Trop vite, le réel</a:t>
            </a:r>
          </a:p>
          <a:p>
            <a:r>
              <a:rPr lang="fr-FR" dirty="0">
                <a:latin typeface="Eras Demi ITC" panose="020B0805030504020804" pitchFamily="34" charset="0"/>
              </a:rPr>
              <a:t>Troublait le rêve</a:t>
            </a:r>
          </a:p>
          <a:p>
            <a:r>
              <a:rPr lang="fr-FR" dirty="0">
                <a:latin typeface="Eras Demi ITC" panose="020B0805030504020804" pitchFamily="34" charset="0"/>
              </a:rPr>
              <a:t>Et </a:t>
            </a:r>
          </a:p>
          <a:p>
            <a:r>
              <a:rPr lang="fr-FR" dirty="0">
                <a:latin typeface="Eras Demi ITC" panose="020B0805030504020804" pitchFamily="34" charset="0"/>
              </a:rPr>
              <a:t>Vaille que vaille</a:t>
            </a:r>
          </a:p>
          <a:p>
            <a:r>
              <a:rPr lang="fr-FR" dirty="0">
                <a:latin typeface="Eras Demi ITC" panose="020B0805030504020804" pitchFamily="34" charset="0"/>
              </a:rPr>
              <a:t>Le travail</a:t>
            </a:r>
          </a:p>
          <a:p>
            <a:r>
              <a:rPr lang="fr-FR" dirty="0">
                <a:latin typeface="Eras Demi ITC" panose="020B0805030504020804" pitchFamily="34" charset="0"/>
              </a:rPr>
              <a:t>Reprenait le </a:t>
            </a:r>
            <a:r>
              <a:rPr lang="fr-FR" dirty="0" smtClean="0">
                <a:latin typeface="Eras Demi ITC" panose="020B0805030504020804" pitchFamily="34" charset="0"/>
              </a:rPr>
              <a:t>dessus.</a:t>
            </a:r>
            <a:endParaRPr lang="fr-FR" dirty="0">
              <a:latin typeface="Eras Demi ITC" panose="020B0805030504020804" pitchFamily="34" charset="0"/>
            </a:endParaRPr>
          </a:p>
          <a:p>
            <a:r>
              <a:rPr lang="fr-FR" dirty="0">
                <a:latin typeface="Eras Demi ITC" panose="020B0805030504020804" pitchFamily="34" charset="0"/>
              </a:rPr>
              <a:t>Vaille que </a:t>
            </a:r>
            <a:r>
              <a:rPr lang="fr-FR" dirty="0" smtClean="0">
                <a:latin typeface="Eras Demi ITC" panose="020B0805030504020804" pitchFamily="34" charset="0"/>
              </a:rPr>
              <a:t>vaille,</a:t>
            </a:r>
            <a:endParaRPr lang="fr-FR" dirty="0">
              <a:latin typeface="Eras Demi ITC" panose="020B0805030504020804" pitchFamily="34" charset="0"/>
            </a:endParaRPr>
          </a:p>
          <a:p>
            <a:r>
              <a:rPr lang="fr-FR" dirty="0">
                <a:latin typeface="Eras Demi ITC" panose="020B0805030504020804" pitchFamily="34" charset="0"/>
              </a:rPr>
              <a:t>Le travail</a:t>
            </a:r>
          </a:p>
          <a:p>
            <a:r>
              <a:rPr lang="fr-FR" dirty="0">
                <a:latin typeface="Eras Demi ITC" panose="020B0805030504020804" pitchFamily="34" charset="0"/>
              </a:rPr>
              <a:t>Reprenait ces déçues</a:t>
            </a:r>
          </a:p>
          <a:p>
            <a:r>
              <a:rPr lang="fr-FR" dirty="0">
                <a:latin typeface="Eras Demi ITC" panose="020B0805030504020804" pitchFamily="34" charset="0"/>
              </a:rPr>
              <a:t>De la joie de vivre sans </a:t>
            </a:r>
            <a:r>
              <a:rPr lang="fr-FR" dirty="0" smtClean="0">
                <a:latin typeface="Eras Demi ITC" panose="020B0805030504020804" pitchFamily="34" charset="0"/>
              </a:rPr>
              <a:t>soif.</a:t>
            </a:r>
            <a:endParaRPr lang="fr-FR" dirty="0">
              <a:latin typeface="Eras Demi ITC" panose="020B0805030504020804" pitchFamily="34" charset="0"/>
            </a:endParaRPr>
          </a:p>
          <a:p>
            <a:r>
              <a:rPr lang="fr-FR" dirty="0">
                <a:latin typeface="Eras Demi ITC" panose="020B0805030504020804" pitchFamily="34" charset="0"/>
              </a:rPr>
              <a:t>Vaille que vaille</a:t>
            </a:r>
          </a:p>
          <a:p>
            <a:r>
              <a:rPr lang="fr-FR" dirty="0">
                <a:latin typeface="Eras Demi ITC" panose="020B0805030504020804" pitchFamily="34" charset="0"/>
              </a:rPr>
              <a:t>Le travail</a:t>
            </a:r>
          </a:p>
          <a:p>
            <a:r>
              <a:rPr lang="fr-FR" dirty="0">
                <a:latin typeface="Eras Demi ITC" panose="020B0805030504020804" pitchFamily="34" charset="0"/>
              </a:rPr>
              <a:t>Reprenaient ces déchues</a:t>
            </a:r>
          </a:p>
          <a:p>
            <a:r>
              <a:rPr lang="fr-FR" dirty="0">
                <a:latin typeface="Eras Demi ITC" panose="020B0805030504020804" pitchFamily="34" charset="0"/>
              </a:rPr>
              <a:t>De l’ivresse de vivre sans laisse.</a:t>
            </a:r>
          </a:p>
          <a:p>
            <a:endParaRPr lang="fr-FR" dirty="0"/>
          </a:p>
        </p:txBody>
      </p:sp>
      <p:pic>
        <p:nvPicPr>
          <p:cNvPr id="5" name="Espace réservé du contenu 4" descr="https://image.shutterstock.com/image-photo/hands-old-man-260nw-298090415.jpg"/>
          <p:cNvPicPr>
            <a:picLocks noGrp="1"/>
          </p:cNvPicPr>
          <p:nvPr>
            <p:ph idx="1"/>
          </p:nvPr>
        </p:nvPicPr>
        <p:blipFill rotWithShape="1">
          <a:blip r:embed="rId3">
            <a:extLst>
              <a:ext uri="{28A0092B-C50C-407E-A947-70E740481C1C}">
                <a14:useLocalDpi xmlns:a14="http://schemas.microsoft.com/office/drawing/2010/main" val="0"/>
              </a:ext>
            </a:extLst>
          </a:blip>
          <a:srcRect b="11072"/>
          <a:stretch/>
        </p:blipFill>
        <p:spPr bwMode="auto">
          <a:xfrm>
            <a:off x="4842365" y="1364570"/>
            <a:ext cx="7312123" cy="444639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41636632"/>
      </p:ext>
    </p:extLst>
  </p:cSld>
  <p:clrMapOvr>
    <a:masterClrMapping/>
  </p:clrMapOvr>
  <p:transition spd="slow" advClick="0" advTm="15000">
    <p:comb/>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83516" y="457200"/>
            <a:ext cx="3932237" cy="1600200"/>
          </a:xfrm>
          <a:solidFill>
            <a:srgbClr val="7030A0"/>
          </a:solidFill>
        </p:spPr>
        <p:txBody>
          <a:bodyPr/>
          <a:lstStyle/>
          <a:p>
            <a:pPr algn="ctr"/>
            <a:r>
              <a:rPr lang="fr-FR" b="1" dirty="0">
                <a:solidFill>
                  <a:schemeClr val="bg1">
                    <a:lumMod val="95000"/>
                  </a:schemeClr>
                </a:solidFill>
                <a:latin typeface="Eras Bold ITC" panose="020B0907030504020204" pitchFamily="34" charset="0"/>
              </a:rPr>
              <a:t>DES VIES ET DES SURVIES</a:t>
            </a:r>
            <a:r>
              <a:rPr lang="fr-FR" dirty="0"/>
              <a:t/>
            </a:r>
            <a:br>
              <a:rPr lang="fr-FR" dirty="0"/>
            </a:br>
            <a:endParaRPr lang="fr-FR" dirty="0"/>
          </a:p>
        </p:txBody>
      </p:sp>
      <p:sp>
        <p:nvSpPr>
          <p:cNvPr id="4" name="Espace réservé du texte 3"/>
          <p:cNvSpPr>
            <a:spLocks noGrp="1"/>
          </p:cNvSpPr>
          <p:nvPr>
            <p:ph type="body" sz="half" idx="2"/>
          </p:nvPr>
        </p:nvSpPr>
        <p:spPr>
          <a:xfrm>
            <a:off x="783516" y="2057400"/>
            <a:ext cx="3932237" cy="3811588"/>
          </a:xfrm>
        </p:spPr>
        <p:style>
          <a:lnRef idx="1">
            <a:schemeClr val="accent6"/>
          </a:lnRef>
          <a:fillRef idx="2">
            <a:schemeClr val="accent6"/>
          </a:fillRef>
          <a:effectRef idx="1">
            <a:schemeClr val="accent6"/>
          </a:effectRef>
          <a:fontRef idx="minor">
            <a:schemeClr val="dk1"/>
          </a:fontRef>
        </p:style>
        <p:txBody>
          <a:bodyPr/>
          <a:lstStyle/>
          <a:p>
            <a:r>
              <a:rPr lang="fr-FR" dirty="0">
                <a:latin typeface="Eras Demi ITC" panose="020B0805030504020804" pitchFamily="34" charset="0"/>
              </a:rPr>
              <a:t>Dans les bas-fonds</a:t>
            </a:r>
          </a:p>
          <a:p>
            <a:r>
              <a:rPr lang="fr-FR" dirty="0">
                <a:latin typeface="Eras Demi ITC" panose="020B0805030504020804" pitchFamily="34" charset="0"/>
              </a:rPr>
              <a:t>Des sociétés de satiété</a:t>
            </a:r>
          </a:p>
          <a:p>
            <a:r>
              <a:rPr lang="fr-FR" dirty="0">
                <a:latin typeface="Eras Demi ITC" panose="020B0805030504020804" pitchFamily="34" charset="0"/>
              </a:rPr>
              <a:t>Des rats d’égouts</a:t>
            </a:r>
          </a:p>
          <a:p>
            <a:r>
              <a:rPr lang="fr-FR" dirty="0">
                <a:latin typeface="Eras Demi ITC" panose="020B0805030504020804" pitchFamily="34" charset="0"/>
              </a:rPr>
              <a:t>Des sans grades</a:t>
            </a:r>
          </a:p>
          <a:p>
            <a:r>
              <a:rPr lang="fr-FR" dirty="0">
                <a:latin typeface="Eras Demi ITC" panose="020B0805030504020804" pitchFamily="34" charset="0"/>
              </a:rPr>
              <a:t>Sondent la débrouille</a:t>
            </a:r>
          </a:p>
          <a:p>
            <a:r>
              <a:rPr lang="fr-FR" dirty="0">
                <a:latin typeface="Eras Demi ITC" panose="020B0805030504020804" pitchFamily="34" charset="0"/>
              </a:rPr>
              <a:t>Sans un râle.</a:t>
            </a:r>
          </a:p>
          <a:p>
            <a:r>
              <a:rPr lang="fr-FR" dirty="0">
                <a:latin typeface="Eras Demi ITC" panose="020B0805030504020804" pitchFamily="34" charset="0"/>
              </a:rPr>
              <a:t>Là, au plafond</a:t>
            </a:r>
          </a:p>
          <a:p>
            <a:r>
              <a:rPr lang="fr-FR" dirty="0">
                <a:latin typeface="Eras Demi ITC" panose="020B0805030504020804" pitchFamily="34" charset="0"/>
              </a:rPr>
              <a:t>Les réjouissances se font jouissances</a:t>
            </a:r>
          </a:p>
          <a:p>
            <a:r>
              <a:rPr lang="fr-FR" dirty="0">
                <a:latin typeface="Eras Demi ITC" panose="020B0805030504020804" pitchFamily="34" charset="0"/>
              </a:rPr>
              <a:t>Et le monde épelle la honte.</a:t>
            </a:r>
          </a:p>
          <a:p>
            <a:endParaRPr lang="fr-FR" dirty="0"/>
          </a:p>
        </p:txBody>
      </p:sp>
      <p:pic>
        <p:nvPicPr>
          <p:cNvPr id="5" name="Espace réservé du contenu 4" descr="Vietnam, Mékong, L'Architecture, Cabanes D'Étain"/>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81451" y="768917"/>
            <a:ext cx="6936379" cy="4978740"/>
          </a:xfrm>
          <a:prstGeom prst="rect">
            <a:avLst/>
          </a:prstGeom>
          <a:noFill/>
          <a:ln>
            <a:noFill/>
          </a:ln>
        </p:spPr>
      </p:pic>
    </p:spTree>
    <p:extLst>
      <p:ext uri="{BB962C8B-B14F-4D97-AF65-F5344CB8AC3E}">
        <p14:creationId xmlns:p14="http://schemas.microsoft.com/office/powerpoint/2010/main" val="2389865892"/>
      </p:ext>
    </p:extLst>
  </p:cSld>
  <p:clrMapOvr>
    <a:masterClrMapping/>
  </p:clrMapOvr>
  <p:transition spd="slow" advClick="0" advTm="8000">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4280852" cy="1600200"/>
          </a:xfrm>
        </p:spPr>
        <p:style>
          <a:lnRef idx="1">
            <a:schemeClr val="accent2"/>
          </a:lnRef>
          <a:fillRef idx="2">
            <a:schemeClr val="accent2"/>
          </a:fillRef>
          <a:effectRef idx="1">
            <a:schemeClr val="accent2"/>
          </a:effectRef>
          <a:fontRef idx="minor">
            <a:schemeClr val="dk1"/>
          </a:fontRef>
        </p:style>
        <p:txBody>
          <a:bodyPr anchor="ctr">
            <a:normAutofit/>
          </a:bodyPr>
          <a:lstStyle/>
          <a:p>
            <a:r>
              <a:rPr lang="fr-FR" sz="2800" dirty="0" smtClean="0">
                <a:latin typeface="Eras Bold ITC" panose="020B0907030504020204" pitchFamily="34" charset="0"/>
              </a:rPr>
              <a:t>CE RECUEIL EST MON POINT DE VUE SUR VOUS ET MOI	</a:t>
            </a:r>
            <a:endParaRPr lang="fr-FR" sz="2800" dirty="0">
              <a:latin typeface="Eras Bold ITC" panose="020B0907030504020204" pitchFamily="34" charset="0"/>
            </a:endParaRPr>
          </a:p>
        </p:txBody>
      </p:sp>
      <p:sp>
        <p:nvSpPr>
          <p:cNvPr id="4" name="Espace réservé du texte 3"/>
          <p:cNvSpPr>
            <a:spLocks noGrp="1"/>
          </p:cNvSpPr>
          <p:nvPr>
            <p:ph type="body" sz="half" idx="2"/>
          </p:nvPr>
        </p:nvSpPr>
        <p:spPr>
          <a:xfrm>
            <a:off x="853851" y="2109652"/>
            <a:ext cx="4266789" cy="3811588"/>
          </a:xfrm>
        </p:spPr>
        <p:style>
          <a:lnRef idx="1">
            <a:schemeClr val="accent5"/>
          </a:lnRef>
          <a:fillRef idx="2">
            <a:schemeClr val="accent5"/>
          </a:fillRef>
          <a:effectRef idx="1">
            <a:schemeClr val="accent5"/>
          </a:effectRef>
          <a:fontRef idx="minor">
            <a:schemeClr val="dk1"/>
          </a:fontRef>
        </p:style>
        <p:txBody>
          <a:bodyPr>
            <a:normAutofit fontScale="92500" lnSpcReduction="10000"/>
          </a:bodyPr>
          <a:lstStyle/>
          <a:p>
            <a:r>
              <a:rPr lang="fr-FR" dirty="0" smtClean="0">
                <a:latin typeface="Eras Demi ITC" panose="020B0805030504020804" pitchFamily="34" charset="0"/>
              </a:rPr>
              <a:t>Je ne pense pas être un poète, ni même un penseur. Par contre, je suis un observateur permanent de notre monde, de notre planète, de ses spécificités, de ses incongruités, de ses merveilles.</a:t>
            </a:r>
          </a:p>
          <a:p>
            <a:r>
              <a:rPr lang="fr-FR" dirty="0" smtClean="0">
                <a:latin typeface="Eras Demi ITC" panose="020B0805030504020804" pitchFamily="34" charset="0"/>
              </a:rPr>
              <a:t>En fait, en l’observant, je la ressens, je la ressens profondément à travers l’univers dont elle fait partie, la nature aussi mais surtout les gens et principalement ce qu’on appelle « les petits gens ».</a:t>
            </a:r>
          </a:p>
          <a:p>
            <a:r>
              <a:rPr lang="fr-FR" dirty="0" smtClean="0">
                <a:latin typeface="Eras Demi ITC" panose="020B0805030504020804" pitchFamily="34" charset="0"/>
              </a:rPr>
              <a:t>C’est là, c’est à ce niveau que l’on peut tâter le pouls de la vie: les joies, les peines, les amertumes, les nostalgies, les colères, les tristesses, les compassions, en un mot la dramaturgie humaine.</a:t>
            </a:r>
          </a:p>
          <a:p>
            <a:r>
              <a:rPr lang="fr-FR" dirty="0" smtClean="0">
                <a:latin typeface="Eras Demi ITC" panose="020B0805030504020804" pitchFamily="34" charset="0"/>
              </a:rPr>
              <a:t>Voici ma part d’humanité à travers quelques textes métissés à quelques images qui feront votre bonheur, je l’espère.</a:t>
            </a:r>
            <a:endParaRPr lang="fr-FR" dirty="0">
              <a:latin typeface="Eras Demi ITC" panose="020B0805030504020804" pitchFamily="34" charset="0"/>
            </a:endParaRPr>
          </a:p>
        </p:txBody>
      </p:sp>
      <p:pic>
        <p:nvPicPr>
          <p:cNvPr id="7" name="Espace réservé du contenu 6"/>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8606"/>
          <a:stretch/>
        </p:blipFill>
        <p:spPr>
          <a:xfrm rot="5400000">
            <a:off x="5706556" y="1151298"/>
            <a:ext cx="6762352" cy="4276581"/>
          </a:xfrm>
          <a:prstGeom prst="ellipse">
            <a:avLst/>
          </a:prstGeom>
          <a:ln>
            <a:noFill/>
          </a:ln>
          <a:effectLst>
            <a:softEdge rad="112500"/>
          </a:effectLst>
        </p:spPr>
      </p:pic>
    </p:spTree>
    <p:extLst>
      <p:ext uri="{BB962C8B-B14F-4D97-AF65-F5344CB8AC3E}">
        <p14:creationId xmlns:p14="http://schemas.microsoft.com/office/powerpoint/2010/main" val="2430608940"/>
      </p:ext>
    </p:extLst>
  </p:cSld>
  <p:clrMapOvr>
    <a:masterClrMapping/>
  </p:clrMapOvr>
  <p:transition spd="slow" advClick="0" advTm="10000">
    <p:comb/>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39788" y="365760"/>
            <a:ext cx="3932237" cy="1691640"/>
          </a:xfrm>
          <a:solidFill>
            <a:srgbClr val="7030A0"/>
          </a:solidFill>
        </p:spPr>
        <p:txBody>
          <a:bodyPr anchor="ctr">
            <a:normAutofit fontScale="90000"/>
          </a:bodyPr>
          <a:lstStyle/>
          <a:p>
            <a:r>
              <a:rPr lang="fr-FR" b="1" dirty="0">
                <a:solidFill>
                  <a:schemeClr val="bg1">
                    <a:lumMod val="95000"/>
                  </a:schemeClr>
                </a:solidFill>
                <a:latin typeface="Eras Bold ITC" panose="020B0907030504020204" pitchFamily="34" charset="0"/>
              </a:rPr>
              <a:t>DEUX MONDES ET DEUX RIVES EN DERIVE</a:t>
            </a:r>
            <a:r>
              <a:rPr lang="fr-FR" dirty="0"/>
              <a:t/>
            </a:r>
            <a:br>
              <a:rPr lang="fr-FR" dirty="0"/>
            </a:br>
            <a:endParaRPr lang="fr-FR" dirty="0"/>
          </a:p>
        </p:txBody>
      </p:sp>
      <p:sp>
        <p:nvSpPr>
          <p:cNvPr id="4" name="Espace réservé du texte 3"/>
          <p:cNvSpPr>
            <a:spLocks noGrp="1"/>
          </p:cNvSpPr>
          <p:nvPr>
            <p:ph type="body" sz="half" idx="2"/>
          </p:nvPr>
        </p:nvSpPr>
        <p:spPr>
          <a:xfrm>
            <a:off x="839788" y="2057399"/>
            <a:ext cx="3932237" cy="4330337"/>
          </a:xfrm>
        </p:spPr>
        <p:style>
          <a:lnRef idx="1">
            <a:schemeClr val="accent6"/>
          </a:lnRef>
          <a:fillRef idx="2">
            <a:schemeClr val="accent6"/>
          </a:fillRef>
          <a:effectRef idx="1">
            <a:schemeClr val="accent6"/>
          </a:effectRef>
          <a:fontRef idx="minor">
            <a:schemeClr val="dk1"/>
          </a:fontRef>
        </p:style>
        <p:txBody>
          <a:bodyPr anchor="t">
            <a:normAutofit fontScale="85000" lnSpcReduction="20000"/>
          </a:bodyPr>
          <a:lstStyle/>
          <a:p>
            <a:r>
              <a:rPr lang="fr-FR" dirty="0">
                <a:latin typeface="Eras Demi ITC" panose="020B0805030504020804" pitchFamily="34" charset="0"/>
              </a:rPr>
              <a:t>Là où la roue tourne</a:t>
            </a:r>
          </a:p>
          <a:p>
            <a:r>
              <a:rPr lang="fr-FR" dirty="0">
                <a:latin typeface="Eras Demi ITC" panose="020B0805030504020804" pitchFamily="34" charset="0"/>
              </a:rPr>
              <a:t>Il y a un plafond</a:t>
            </a:r>
          </a:p>
          <a:p>
            <a:r>
              <a:rPr lang="fr-FR" dirty="0">
                <a:latin typeface="Eras Demi ITC" panose="020B0805030504020804" pitchFamily="34" charset="0"/>
              </a:rPr>
              <a:t>Et il y a des bas-fonds.</a:t>
            </a:r>
          </a:p>
          <a:p>
            <a:r>
              <a:rPr lang="fr-FR" dirty="0">
                <a:latin typeface="Eras Demi ITC" panose="020B0805030504020804" pitchFamily="34" charset="0"/>
              </a:rPr>
              <a:t>Si le plafond côtoie le ciel</a:t>
            </a:r>
          </a:p>
          <a:p>
            <a:r>
              <a:rPr lang="fr-FR" dirty="0">
                <a:latin typeface="Eras Demi ITC" panose="020B0805030504020804" pitchFamily="34" charset="0"/>
              </a:rPr>
              <a:t>Il n’en tombe pas.</a:t>
            </a:r>
          </a:p>
          <a:p>
            <a:r>
              <a:rPr lang="fr-FR" dirty="0">
                <a:latin typeface="Eras Demi ITC" panose="020B0805030504020804" pitchFamily="34" charset="0"/>
              </a:rPr>
              <a:t>Si les bas-fonds ne croient qu’au ciel</a:t>
            </a:r>
          </a:p>
          <a:p>
            <a:r>
              <a:rPr lang="fr-FR" dirty="0">
                <a:latin typeface="Eras Demi ITC" panose="020B0805030504020804" pitchFamily="34" charset="0"/>
              </a:rPr>
              <a:t>Ils n’y montent pas</a:t>
            </a:r>
          </a:p>
          <a:p>
            <a:r>
              <a:rPr lang="fr-FR" dirty="0">
                <a:latin typeface="Eras Demi ITC" panose="020B0805030504020804" pitchFamily="34" charset="0"/>
              </a:rPr>
              <a:t>Et pourtant, la roue bouge</a:t>
            </a:r>
          </a:p>
          <a:p>
            <a:r>
              <a:rPr lang="fr-FR" dirty="0">
                <a:latin typeface="Eras Demi ITC" panose="020B0805030504020804" pitchFamily="34" charset="0"/>
              </a:rPr>
              <a:t>Elle tourne si souvent</a:t>
            </a:r>
          </a:p>
          <a:p>
            <a:r>
              <a:rPr lang="fr-FR" dirty="0">
                <a:latin typeface="Eras Demi ITC" panose="020B0805030504020804" pitchFamily="34" charset="0"/>
              </a:rPr>
              <a:t>Et pourtant, la roue tourne</a:t>
            </a:r>
          </a:p>
          <a:p>
            <a:r>
              <a:rPr lang="fr-FR" dirty="0">
                <a:latin typeface="Eras Demi ITC" panose="020B0805030504020804" pitchFamily="34" charset="0"/>
              </a:rPr>
              <a:t>Elle bouge tout le temps</a:t>
            </a:r>
          </a:p>
          <a:p>
            <a:r>
              <a:rPr lang="fr-FR" dirty="0">
                <a:latin typeface="Eras Demi ITC" panose="020B0805030504020804" pitchFamily="34" charset="0"/>
              </a:rPr>
              <a:t>Et ces deux rives là</a:t>
            </a:r>
          </a:p>
          <a:p>
            <a:r>
              <a:rPr lang="fr-FR" dirty="0">
                <a:latin typeface="Eras Demi ITC" panose="020B0805030504020804" pitchFamily="34" charset="0"/>
              </a:rPr>
              <a:t>Qui jamais ne dévient</a:t>
            </a:r>
          </a:p>
          <a:p>
            <a:r>
              <a:rPr lang="fr-FR" dirty="0">
                <a:latin typeface="Eras Demi ITC" panose="020B0805030504020804" pitchFamily="34" charset="0"/>
              </a:rPr>
              <a:t>Et ces deux rives Là</a:t>
            </a:r>
          </a:p>
          <a:p>
            <a:r>
              <a:rPr lang="fr-FR" dirty="0">
                <a:latin typeface="Eras Demi ITC" panose="020B0805030504020804" pitchFamily="34" charset="0"/>
              </a:rPr>
              <a:t>Qui à jamais, dérivent.</a:t>
            </a:r>
          </a:p>
          <a:p>
            <a:endParaRPr lang="fr-FR" dirty="0"/>
          </a:p>
        </p:txBody>
      </p:sp>
      <p:pic>
        <p:nvPicPr>
          <p:cNvPr id="5" name="Espace réservé du contenu 4" descr="https://image.shutterstock.com/image-photo/concept-rich-poor-person-260nw-254728609.jpg"/>
          <p:cNvPicPr>
            <a:picLocks noGrp="1"/>
          </p:cNvPicPr>
          <p:nvPr>
            <p:ph idx="1"/>
          </p:nvPr>
        </p:nvPicPr>
        <p:blipFill rotWithShape="1">
          <a:blip r:embed="rId3">
            <a:extLst>
              <a:ext uri="{28A0092B-C50C-407E-A947-70E740481C1C}">
                <a14:useLocalDpi xmlns:a14="http://schemas.microsoft.com/office/drawing/2010/main" val="0"/>
              </a:ext>
            </a:extLst>
          </a:blip>
          <a:srcRect b="8572"/>
          <a:stretch/>
        </p:blipFill>
        <p:spPr bwMode="auto">
          <a:xfrm>
            <a:off x="4872445" y="1182693"/>
            <a:ext cx="7158445" cy="472875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25162966"/>
      </p:ext>
    </p:extLst>
  </p:cSld>
  <p:clrMapOvr>
    <a:masterClrMapping/>
  </p:clrMapOvr>
  <p:transition spd="slow" advClick="0" advTm="10000">
    <p:comb/>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39788" y="104503"/>
            <a:ext cx="3932237" cy="470263"/>
          </a:xfrm>
          <a:solidFill>
            <a:srgbClr val="7030A0"/>
          </a:solidFill>
        </p:spPr>
        <p:txBody>
          <a:bodyPr anchor="ctr">
            <a:normAutofit/>
          </a:bodyPr>
          <a:lstStyle/>
          <a:p>
            <a:pPr algn="ctr"/>
            <a:r>
              <a:rPr lang="fr-FR" sz="2000" b="1" dirty="0" smtClean="0">
                <a:solidFill>
                  <a:schemeClr val="bg1">
                    <a:lumMod val="95000"/>
                  </a:schemeClr>
                </a:solidFill>
                <a:latin typeface="Eras Bold ITC" panose="020B0907030504020204" pitchFamily="34" charset="0"/>
              </a:rPr>
              <a:t>O MONDE EMONDE</a:t>
            </a:r>
            <a:endParaRPr lang="fr-FR" sz="2000" dirty="0">
              <a:solidFill>
                <a:schemeClr val="bg1">
                  <a:lumMod val="95000"/>
                </a:schemeClr>
              </a:solidFill>
              <a:latin typeface="Eras Bold ITC" panose="020B0907030504020204" pitchFamily="34" charset="0"/>
            </a:endParaRPr>
          </a:p>
        </p:txBody>
      </p:sp>
      <p:sp>
        <p:nvSpPr>
          <p:cNvPr id="4" name="Espace réservé du texte 3"/>
          <p:cNvSpPr>
            <a:spLocks noGrp="1"/>
          </p:cNvSpPr>
          <p:nvPr>
            <p:ph type="body" sz="half" idx="2"/>
          </p:nvPr>
        </p:nvSpPr>
        <p:spPr>
          <a:xfrm>
            <a:off x="839788" y="574766"/>
            <a:ext cx="3932237" cy="6178731"/>
          </a:xfrm>
        </p:spPr>
        <p:style>
          <a:lnRef idx="1">
            <a:schemeClr val="accent6"/>
          </a:lnRef>
          <a:fillRef idx="2">
            <a:schemeClr val="accent6"/>
          </a:fillRef>
          <a:effectRef idx="1">
            <a:schemeClr val="accent6"/>
          </a:effectRef>
          <a:fontRef idx="minor">
            <a:schemeClr val="dk1"/>
          </a:fontRef>
        </p:style>
        <p:txBody>
          <a:bodyPr>
            <a:normAutofit fontScale="70000" lnSpcReduction="20000"/>
          </a:bodyPr>
          <a:lstStyle/>
          <a:p>
            <a:r>
              <a:rPr lang="fr-FR" dirty="0">
                <a:latin typeface="Eras Demi ITC" panose="020B0805030504020804" pitchFamily="34" charset="0"/>
              </a:rPr>
              <a:t>J’ai vu</a:t>
            </a:r>
          </a:p>
          <a:p>
            <a:r>
              <a:rPr lang="fr-FR" dirty="0">
                <a:latin typeface="Eras Demi ITC" panose="020B0805030504020804" pitchFamily="34" charset="0"/>
              </a:rPr>
              <a:t>Ces bouches assoiffées</a:t>
            </a:r>
          </a:p>
          <a:p>
            <a:r>
              <a:rPr lang="fr-FR" dirty="0">
                <a:latin typeface="Eras Demi ITC" panose="020B0805030504020804" pitchFamily="34" charset="0"/>
              </a:rPr>
              <a:t>Que boude satiété</a:t>
            </a:r>
          </a:p>
          <a:p>
            <a:r>
              <a:rPr lang="fr-FR" dirty="0">
                <a:latin typeface="Eras Demi ITC" panose="020B0805030504020804" pitchFamily="34" charset="0"/>
              </a:rPr>
              <a:t>Aux quatre coins du quart monde.</a:t>
            </a:r>
          </a:p>
          <a:p>
            <a:r>
              <a:rPr lang="fr-FR" dirty="0">
                <a:latin typeface="Eras Demi ITC" panose="020B0805030504020804" pitchFamily="34" charset="0"/>
              </a:rPr>
              <a:t>J’ai vu</a:t>
            </a:r>
          </a:p>
          <a:p>
            <a:r>
              <a:rPr lang="fr-FR" dirty="0">
                <a:latin typeface="Eras Demi ITC" panose="020B0805030504020804" pitchFamily="34" charset="0"/>
              </a:rPr>
              <a:t>Tous ces ministères de misères</a:t>
            </a:r>
          </a:p>
          <a:p>
            <a:r>
              <a:rPr lang="fr-FR" dirty="0">
                <a:latin typeface="Eras Demi ITC" panose="020B0805030504020804" pitchFamily="34" charset="0"/>
              </a:rPr>
              <a:t>Ces constellations de consternations</a:t>
            </a:r>
          </a:p>
          <a:p>
            <a:r>
              <a:rPr lang="fr-FR" dirty="0">
                <a:latin typeface="Eras Demi ITC" panose="020B0805030504020804" pitchFamily="34" charset="0"/>
              </a:rPr>
              <a:t>Qui attendent le printemps</a:t>
            </a:r>
          </a:p>
          <a:p>
            <a:r>
              <a:rPr lang="fr-FR" dirty="0">
                <a:latin typeface="Eras Demi ITC" panose="020B0805030504020804" pitchFamily="34" charset="0"/>
              </a:rPr>
              <a:t>Des hivers qui hibernent.</a:t>
            </a:r>
          </a:p>
          <a:p>
            <a:r>
              <a:rPr lang="fr-FR" dirty="0">
                <a:latin typeface="Eras Demi ITC" panose="020B0805030504020804" pitchFamily="34" charset="0"/>
              </a:rPr>
              <a:t>J’ai dû compter juste à coté</a:t>
            </a:r>
          </a:p>
          <a:p>
            <a:r>
              <a:rPr lang="fr-FR" dirty="0">
                <a:latin typeface="Eras Demi ITC" panose="020B0805030504020804" pitchFamily="34" charset="0"/>
              </a:rPr>
              <a:t>Les corps de ces morts </a:t>
            </a:r>
          </a:p>
          <a:p>
            <a:r>
              <a:rPr lang="fr-FR" dirty="0">
                <a:latin typeface="Eras Demi ITC" panose="020B0805030504020804" pitchFamily="34" charset="0"/>
              </a:rPr>
              <a:t>Tout sculptés d’obscurité.</a:t>
            </a:r>
          </a:p>
          <a:p>
            <a:r>
              <a:rPr lang="fr-FR" dirty="0">
                <a:latin typeface="Eras Demi ITC" panose="020B0805030504020804" pitchFamily="34" charset="0"/>
              </a:rPr>
              <a:t>L’écorce de ces morts</a:t>
            </a:r>
          </a:p>
          <a:p>
            <a:r>
              <a:rPr lang="fr-FR" dirty="0">
                <a:latin typeface="Eras Demi ITC" panose="020B0805030504020804" pitchFamily="34" charset="0"/>
              </a:rPr>
              <a:t>Toute sculptée d’obscénité</a:t>
            </a:r>
          </a:p>
          <a:p>
            <a:r>
              <a:rPr lang="fr-FR" dirty="0">
                <a:latin typeface="Eras Demi ITC" panose="020B0805030504020804" pitchFamily="34" charset="0"/>
              </a:rPr>
              <a:t>Oui, les corps et l’écorce de ces morts</a:t>
            </a:r>
          </a:p>
          <a:p>
            <a:r>
              <a:rPr lang="fr-FR" dirty="0">
                <a:latin typeface="Eras Demi ITC" panose="020B0805030504020804" pitchFamily="34" charset="0"/>
              </a:rPr>
              <a:t>Souriant si dignement</a:t>
            </a:r>
          </a:p>
          <a:p>
            <a:r>
              <a:rPr lang="fr-FR" dirty="0">
                <a:latin typeface="Eras Demi ITC" panose="020B0805030504020804" pitchFamily="34" charset="0"/>
              </a:rPr>
              <a:t>Aux commérages incessants</a:t>
            </a:r>
          </a:p>
          <a:p>
            <a:r>
              <a:rPr lang="fr-FR" dirty="0">
                <a:latin typeface="Eras Demi ITC" panose="020B0805030504020804" pitchFamily="34" charset="0"/>
              </a:rPr>
              <a:t>Des caméras indécentes.</a:t>
            </a:r>
          </a:p>
          <a:p>
            <a:r>
              <a:rPr lang="fr-FR" dirty="0">
                <a:latin typeface="Eras Demi ITC" panose="020B0805030504020804" pitchFamily="34" charset="0"/>
              </a:rPr>
              <a:t>Depuis oh oui, depuis</a:t>
            </a:r>
          </a:p>
          <a:p>
            <a:r>
              <a:rPr lang="fr-FR" dirty="0">
                <a:latin typeface="Eras Demi ITC" panose="020B0805030504020804" pitchFamily="34" charset="0"/>
              </a:rPr>
              <a:t>A la lueur des leurres</a:t>
            </a:r>
          </a:p>
          <a:p>
            <a:r>
              <a:rPr lang="fr-FR" dirty="0">
                <a:latin typeface="Eras Demi ITC" panose="020B0805030504020804" pitchFamily="34" charset="0"/>
              </a:rPr>
              <a:t>Si persistants de résistances</a:t>
            </a:r>
          </a:p>
          <a:p>
            <a:r>
              <a:rPr lang="fr-FR" dirty="0">
                <a:latin typeface="Eras Demi ITC" panose="020B0805030504020804" pitchFamily="34" charset="0"/>
              </a:rPr>
              <a:t>J’ai seulement oui, seulement</a:t>
            </a:r>
          </a:p>
          <a:p>
            <a:r>
              <a:rPr lang="fr-FR" dirty="0">
                <a:latin typeface="Eras Demi ITC" panose="020B0805030504020804" pitchFamily="34" charset="0"/>
              </a:rPr>
              <a:t>Mis aux yeux du Dieu</a:t>
            </a:r>
          </a:p>
          <a:p>
            <a:r>
              <a:rPr lang="fr-FR" dirty="0">
                <a:latin typeface="Eras Demi ITC" panose="020B0805030504020804" pitchFamily="34" charset="0"/>
              </a:rPr>
              <a:t>Au silence si immense</a:t>
            </a:r>
          </a:p>
          <a:p>
            <a:r>
              <a:rPr lang="fr-FR" dirty="0">
                <a:latin typeface="Eras Demi ITC" panose="020B0805030504020804" pitchFamily="34" charset="0"/>
              </a:rPr>
              <a:t>Mes prières en </a:t>
            </a:r>
            <a:r>
              <a:rPr lang="fr-FR" dirty="0" err="1">
                <a:latin typeface="Eras Demi ITC" panose="020B0805030504020804" pitchFamily="34" charset="0"/>
              </a:rPr>
              <a:t>bierre</a:t>
            </a:r>
            <a:r>
              <a:rPr lang="fr-FR" dirty="0">
                <a:latin typeface="Eras Demi ITC" panose="020B0805030504020804" pitchFamily="34" charset="0"/>
              </a:rPr>
              <a:t>….. </a:t>
            </a:r>
          </a:p>
          <a:p>
            <a:endParaRPr lang="fr-FR" dirty="0"/>
          </a:p>
        </p:txBody>
      </p:sp>
      <p:pic>
        <p:nvPicPr>
          <p:cNvPr id="5" name="Espace réservé du contenu 4" descr="https://image.shutterstock.com/image-photo/concept-rich-poor-person-260nw-181445822.jpg"/>
          <p:cNvPicPr>
            <a:picLocks noGrp="1"/>
          </p:cNvPicPr>
          <p:nvPr>
            <p:ph idx="1"/>
          </p:nvPr>
        </p:nvPicPr>
        <p:blipFill rotWithShape="1">
          <a:blip r:embed="rId3">
            <a:extLst>
              <a:ext uri="{28A0092B-C50C-407E-A947-70E740481C1C}">
                <a14:useLocalDpi xmlns:a14="http://schemas.microsoft.com/office/drawing/2010/main" val="0"/>
              </a:ext>
            </a:extLst>
          </a:blip>
          <a:srcRect b="7858"/>
          <a:stretch/>
        </p:blipFill>
        <p:spPr bwMode="auto">
          <a:xfrm>
            <a:off x="5416060" y="574766"/>
            <a:ext cx="6147581" cy="584010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7679360"/>
      </p:ext>
    </p:extLst>
  </p:cSld>
  <p:clrMapOvr>
    <a:masterClrMapping/>
  </p:clrMapOvr>
  <p:transition spd="slow" advClick="0" advTm="15000">
    <p:comb/>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39788" y="203655"/>
            <a:ext cx="3932237" cy="449488"/>
          </a:xfrm>
          <a:solidFill>
            <a:srgbClr val="7030A0"/>
          </a:solidFill>
        </p:spPr>
        <p:txBody>
          <a:bodyPr anchor="t">
            <a:normAutofit fontScale="90000"/>
          </a:bodyPr>
          <a:lstStyle/>
          <a:p>
            <a:pPr algn="ctr"/>
            <a:r>
              <a:rPr lang="fr-FR" sz="2000" b="1" dirty="0">
                <a:solidFill>
                  <a:schemeClr val="bg1">
                    <a:lumMod val="95000"/>
                  </a:schemeClr>
                </a:solidFill>
                <a:latin typeface="Eras Bold ITC" panose="020B0907030504020204" pitchFamily="34" charset="0"/>
              </a:rPr>
              <a:t>EVASION INVASION</a:t>
            </a:r>
            <a:r>
              <a:rPr lang="fr-FR" dirty="0"/>
              <a:t/>
            </a:r>
            <a:br>
              <a:rPr lang="fr-FR" dirty="0"/>
            </a:br>
            <a:endParaRPr lang="fr-FR" dirty="0"/>
          </a:p>
        </p:txBody>
      </p:sp>
      <p:sp>
        <p:nvSpPr>
          <p:cNvPr id="4" name="Espace réservé du texte 3"/>
          <p:cNvSpPr>
            <a:spLocks noGrp="1"/>
          </p:cNvSpPr>
          <p:nvPr>
            <p:ph type="body" sz="half" idx="2"/>
          </p:nvPr>
        </p:nvSpPr>
        <p:spPr>
          <a:xfrm>
            <a:off x="839788" y="653143"/>
            <a:ext cx="3932237" cy="6113417"/>
          </a:xfrm>
        </p:spPr>
        <p:style>
          <a:lnRef idx="1">
            <a:schemeClr val="accent6"/>
          </a:lnRef>
          <a:fillRef idx="2">
            <a:schemeClr val="accent6"/>
          </a:fillRef>
          <a:effectRef idx="1">
            <a:schemeClr val="accent6"/>
          </a:effectRef>
          <a:fontRef idx="minor">
            <a:schemeClr val="dk1"/>
          </a:fontRef>
        </p:style>
        <p:txBody>
          <a:bodyPr>
            <a:normAutofit fontScale="62500" lnSpcReduction="20000"/>
          </a:bodyPr>
          <a:lstStyle/>
          <a:p>
            <a:r>
              <a:rPr lang="fr-FR" dirty="0">
                <a:latin typeface="Eras Demi ITC" panose="020B0805030504020804" pitchFamily="34" charset="0"/>
              </a:rPr>
              <a:t>Ce soir, au soir</a:t>
            </a:r>
          </a:p>
          <a:p>
            <a:r>
              <a:rPr lang="fr-FR" dirty="0">
                <a:latin typeface="Eras Demi ITC" panose="020B0805030504020804" pitchFamily="34" charset="0"/>
              </a:rPr>
              <a:t>La fille des rues</a:t>
            </a:r>
          </a:p>
          <a:p>
            <a:r>
              <a:rPr lang="fr-FR" dirty="0">
                <a:latin typeface="Eras Demi ITC" panose="020B0805030504020804" pitchFamily="34" charset="0"/>
              </a:rPr>
              <a:t>Etait lasse d’être </a:t>
            </a:r>
          </a:p>
          <a:p>
            <a:r>
              <a:rPr lang="fr-FR" dirty="0">
                <a:latin typeface="Eras Demi ITC" panose="020B0805030504020804" pitchFamily="34" charset="0"/>
              </a:rPr>
              <a:t>La fille des ruts</a:t>
            </a:r>
          </a:p>
          <a:p>
            <a:r>
              <a:rPr lang="fr-FR" dirty="0">
                <a:latin typeface="Eras Demi ITC" panose="020B0805030504020804" pitchFamily="34" charset="0"/>
              </a:rPr>
              <a:t>Et du mal être</a:t>
            </a:r>
          </a:p>
          <a:p>
            <a:r>
              <a:rPr lang="fr-FR" dirty="0">
                <a:latin typeface="Eras Demi ITC" panose="020B0805030504020804" pitchFamily="34" charset="0"/>
              </a:rPr>
              <a:t>Des marins ivres</a:t>
            </a:r>
          </a:p>
          <a:p>
            <a:r>
              <a:rPr lang="fr-FR" dirty="0">
                <a:latin typeface="Eras Demi ITC" panose="020B0805030504020804" pitchFamily="34" charset="0"/>
              </a:rPr>
              <a:t>Des matins givres.</a:t>
            </a:r>
          </a:p>
          <a:p>
            <a:r>
              <a:rPr lang="fr-FR" dirty="0">
                <a:latin typeface="Eras Demi ITC" panose="020B0805030504020804" pitchFamily="34" charset="0"/>
              </a:rPr>
              <a:t>Derrière la porte </a:t>
            </a:r>
          </a:p>
          <a:p>
            <a:r>
              <a:rPr lang="fr-FR" dirty="0">
                <a:latin typeface="Eras Demi ITC" panose="020B0805030504020804" pitchFamily="34" charset="0"/>
              </a:rPr>
              <a:t>Du énième </a:t>
            </a:r>
            <a:r>
              <a:rPr lang="fr-FR" dirty="0" err="1">
                <a:latin typeface="Eras Demi ITC" panose="020B0805030504020804" pitchFamily="34" charset="0"/>
              </a:rPr>
              <a:t>aparte</a:t>
            </a:r>
            <a:endParaRPr lang="fr-FR" dirty="0">
              <a:latin typeface="Eras Demi ITC" panose="020B0805030504020804" pitchFamily="34" charset="0"/>
            </a:endParaRPr>
          </a:p>
          <a:p>
            <a:r>
              <a:rPr lang="fr-FR" dirty="0">
                <a:latin typeface="Eras Demi ITC" panose="020B0805030504020804" pitchFamily="34" charset="0"/>
              </a:rPr>
              <a:t>De cet immeuble hideux</a:t>
            </a:r>
          </a:p>
          <a:p>
            <a:r>
              <a:rPr lang="fr-FR" dirty="0">
                <a:latin typeface="Eras Demi ITC" panose="020B0805030504020804" pitchFamily="34" charset="0"/>
              </a:rPr>
              <a:t>Aux sept meubles cireux</a:t>
            </a:r>
          </a:p>
          <a:p>
            <a:r>
              <a:rPr lang="fr-FR" dirty="0">
                <a:latin typeface="Eras Demi ITC" panose="020B0805030504020804" pitchFamily="34" charset="0"/>
              </a:rPr>
              <a:t>Elle écoutait son cœur</a:t>
            </a:r>
          </a:p>
          <a:p>
            <a:r>
              <a:rPr lang="fr-FR" dirty="0">
                <a:latin typeface="Eras Demi ITC" panose="020B0805030504020804" pitchFamily="34" charset="0"/>
              </a:rPr>
              <a:t>Se dégouter du corps</a:t>
            </a:r>
          </a:p>
          <a:p>
            <a:r>
              <a:rPr lang="fr-FR" dirty="0">
                <a:latin typeface="Eras Demi ITC" panose="020B0805030504020804" pitchFamily="34" charset="0"/>
              </a:rPr>
              <a:t>Souillé que portaient </a:t>
            </a:r>
          </a:p>
          <a:p>
            <a:r>
              <a:rPr lang="fr-FR" dirty="0">
                <a:latin typeface="Eras Demi ITC" panose="020B0805030504020804" pitchFamily="34" charset="0"/>
              </a:rPr>
              <a:t>Ses souliers bottés.</a:t>
            </a:r>
          </a:p>
          <a:p>
            <a:r>
              <a:rPr lang="fr-FR" dirty="0">
                <a:latin typeface="Eras Demi ITC" panose="020B0805030504020804" pitchFamily="34" charset="0"/>
              </a:rPr>
              <a:t>Elle écoutait son cœur </a:t>
            </a:r>
          </a:p>
          <a:p>
            <a:r>
              <a:rPr lang="fr-FR" dirty="0">
                <a:latin typeface="Eras Demi ITC" panose="020B0805030504020804" pitchFamily="34" charset="0"/>
              </a:rPr>
              <a:t>Rêver et rêver encore</a:t>
            </a:r>
          </a:p>
          <a:p>
            <a:r>
              <a:rPr lang="fr-FR" dirty="0">
                <a:latin typeface="Eras Demi ITC" panose="020B0805030504020804" pitchFamily="34" charset="0"/>
              </a:rPr>
              <a:t>De la délivrer de sa vieille livrée</a:t>
            </a:r>
          </a:p>
          <a:p>
            <a:r>
              <a:rPr lang="fr-FR" dirty="0">
                <a:latin typeface="Eras Demi ITC" panose="020B0805030504020804" pitchFamily="34" charset="0"/>
              </a:rPr>
              <a:t>D’amante douce au gout amende</a:t>
            </a:r>
          </a:p>
          <a:p>
            <a:r>
              <a:rPr lang="fr-FR" dirty="0">
                <a:latin typeface="Eras Demi ITC" panose="020B0805030504020804" pitchFamily="34" charset="0"/>
              </a:rPr>
              <a:t>Aux dessous à deux sous.</a:t>
            </a:r>
          </a:p>
          <a:p>
            <a:r>
              <a:rPr lang="fr-FR" dirty="0">
                <a:latin typeface="Eras Demi ITC" panose="020B0805030504020804" pitchFamily="34" charset="0"/>
              </a:rPr>
              <a:t>Elle écoutait son corps  </a:t>
            </a:r>
          </a:p>
          <a:p>
            <a:r>
              <a:rPr lang="fr-FR" dirty="0">
                <a:latin typeface="Eras Demi ITC" panose="020B0805030504020804" pitchFamily="34" charset="0"/>
              </a:rPr>
              <a:t>Rêver et rêver en chœur</a:t>
            </a:r>
          </a:p>
          <a:p>
            <a:r>
              <a:rPr lang="fr-FR" dirty="0">
                <a:latin typeface="Eras Demi ITC" panose="020B0805030504020804" pitchFamily="34" charset="0"/>
              </a:rPr>
              <a:t>De la retrouver lovée</a:t>
            </a:r>
          </a:p>
          <a:p>
            <a:r>
              <a:rPr lang="fr-FR" dirty="0">
                <a:latin typeface="Eras Demi ITC" panose="020B0805030504020804" pitchFamily="34" charset="0"/>
              </a:rPr>
              <a:t>Dans les bras d’un brave</a:t>
            </a:r>
          </a:p>
          <a:p>
            <a:r>
              <a:rPr lang="fr-FR" dirty="0">
                <a:latin typeface="Eras Demi ITC" panose="020B0805030504020804" pitchFamily="34" charset="0"/>
              </a:rPr>
              <a:t>Si touchant de tendresse</a:t>
            </a:r>
          </a:p>
          <a:p>
            <a:r>
              <a:rPr lang="fr-FR" dirty="0">
                <a:latin typeface="Eras Demi ITC" panose="020B0805030504020804" pitchFamily="34" charset="0"/>
              </a:rPr>
              <a:t>Au couchant de l’an neuf.</a:t>
            </a:r>
          </a:p>
          <a:p>
            <a:endParaRPr lang="fr-FR" dirty="0"/>
          </a:p>
        </p:txBody>
      </p:sp>
      <p:pic>
        <p:nvPicPr>
          <p:cNvPr id="5" name="Espace réservé du contenu 4" descr="Personnes, Adulte, Femme, Cendrillon"/>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22168" y="962640"/>
            <a:ext cx="6975566" cy="5494438"/>
          </a:xfrm>
          <a:prstGeom prst="rect">
            <a:avLst/>
          </a:prstGeom>
          <a:noFill/>
          <a:ln>
            <a:noFill/>
          </a:ln>
        </p:spPr>
      </p:pic>
    </p:spTree>
    <p:extLst>
      <p:ext uri="{BB962C8B-B14F-4D97-AF65-F5344CB8AC3E}">
        <p14:creationId xmlns:p14="http://schemas.microsoft.com/office/powerpoint/2010/main" val="2132565944"/>
      </p:ext>
    </p:extLst>
  </p:cSld>
  <p:clrMapOvr>
    <a:masterClrMapping/>
  </p:clrMapOvr>
  <p:transition spd="slow" advClick="0" advTm="20000">
    <p:comb/>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solidFill>
            <a:srgbClr val="7030A0"/>
          </a:solidFill>
        </p:spPr>
        <p:txBody>
          <a:bodyPr/>
          <a:lstStyle/>
          <a:p>
            <a:pPr algn="ctr"/>
            <a:r>
              <a:rPr lang="fr-FR" b="1" dirty="0">
                <a:solidFill>
                  <a:schemeClr val="bg1">
                    <a:lumMod val="95000"/>
                  </a:schemeClr>
                </a:solidFill>
                <a:latin typeface="Eras Bold ITC" panose="020B0907030504020204" pitchFamily="34" charset="0"/>
              </a:rPr>
              <a:t>VINDICTES ET VICTIMES</a:t>
            </a:r>
            <a:r>
              <a:rPr lang="fr-FR" dirty="0"/>
              <a:t/>
            </a:r>
            <a:br>
              <a:rPr lang="fr-FR" dirty="0"/>
            </a:br>
            <a:endParaRPr lang="fr-FR" dirty="0"/>
          </a:p>
        </p:txBody>
      </p:sp>
      <p:sp>
        <p:nvSpPr>
          <p:cNvPr id="4" name="Espace réservé du texte 3"/>
          <p:cNvSpPr>
            <a:spLocks noGrp="1"/>
          </p:cNvSpPr>
          <p:nvPr>
            <p:ph type="body" sz="half" idx="2"/>
          </p:nvPr>
        </p:nvSpPr>
        <p:spPr>
          <a:xfrm>
            <a:off x="839788" y="2057399"/>
            <a:ext cx="3932237" cy="4356463"/>
          </a:xfrm>
        </p:spPr>
        <p:style>
          <a:lnRef idx="1">
            <a:schemeClr val="accent6"/>
          </a:lnRef>
          <a:fillRef idx="2">
            <a:schemeClr val="accent6"/>
          </a:fillRef>
          <a:effectRef idx="1">
            <a:schemeClr val="accent6"/>
          </a:effectRef>
          <a:fontRef idx="minor">
            <a:schemeClr val="dk1"/>
          </a:fontRef>
        </p:style>
        <p:txBody>
          <a:bodyPr>
            <a:normAutofit fontScale="85000" lnSpcReduction="20000"/>
          </a:bodyPr>
          <a:lstStyle/>
          <a:p>
            <a:r>
              <a:rPr lang="fr-FR" dirty="0">
                <a:latin typeface="Eras Demi ITC" panose="020B0805030504020804" pitchFamily="34" charset="0"/>
              </a:rPr>
              <a:t>La hache sanglante</a:t>
            </a:r>
          </a:p>
          <a:p>
            <a:r>
              <a:rPr lang="fr-FR" dirty="0">
                <a:latin typeface="Eras Demi ITC" panose="020B0805030504020804" pitchFamily="34" charset="0"/>
              </a:rPr>
              <a:t>Cingla sans hâte</a:t>
            </a:r>
          </a:p>
          <a:p>
            <a:r>
              <a:rPr lang="fr-FR" dirty="0">
                <a:latin typeface="Eras Demi ITC" panose="020B0805030504020804" pitchFamily="34" charset="0"/>
              </a:rPr>
              <a:t>Le vide rendu livide</a:t>
            </a:r>
          </a:p>
          <a:p>
            <a:r>
              <a:rPr lang="fr-FR" dirty="0">
                <a:latin typeface="Eras Demi ITC" panose="020B0805030504020804" pitchFamily="34" charset="0"/>
              </a:rPr>
              <a:t>Puis frappa avec fracas</a:t>
            </a:r>
          </a:p>
          <a:p>
            <a:r>
              <a:rPr lang="fr-FR" dirty="0">
                <a:latin typeface="Eras Demi ITC" panose="020B0805030504020804" pitchFamily="34" charset="0"/>
              </a:rPr>
              <a:t>L’écorce des corps</a:t>
            </a:r>
          </a:p>
          <a:p>
            <a:r>
              <a:rPr lang="fr-FR" dirty="0">
                <a:latin typeface="Eras Demi ITC" panose="020B0805030504020804" pitchFamily="34" charset="0"/>
              </a:rPr>
              <a:t>Offerts à l’enfer</a:t>
            </a:r>
          </a:p>
          <a:p>
            <a:r>
              <a:rPr lang="fr-FR" dirty="0">
                <a:latin typeface="Eras Demi ITC" panose="020B0805030504020804" pitchFamily="34" charset="0"/>
              </a:rPr>
              <a:t>Des loups garous.</a:t>
            </a:r>
          </a:p>
          <a:p>
            <a:r>
              <a:rPr lang="fr-FR" dirty="0">
                <a:latin typeface="Eras Demi ITC" panose="020B0805030504020804" pitchFamily="34" charset="0"/>
              </a:rPr>
              <a:t>Telle fontaine en eau</a:t>
            </a:r>
          </a:p>
          <a:p>
            <a:r>
              <a:rPr lang="fr-FR" dirty="0">
                <a:latin typeface="Eras Demi ITC" panose="020B0805030504020804" pitchFamily="34" charset="0"/>
              </a:rPr>
              <a:t>La sève suinta des os</a:t>
            </a:r>
          </a:p>
          <a:p>
            <a:r>
              <a:rPr lang="fr-FR" dirty="0">
                <a:latin typeface="Eras Demi ITC" panose="020B0805030504020804" pitchFamily="34" charset="0"/>
              </a:rPr>
              <a:t>Ahuris par la furie</a:t>
            </a:r>
          </a:p>
          <a:p>
            <a:r>
              <a:rPr lang="fr-FR" dirty="0">
                <a:latin typeface="Eras Demi ITC" panose="020B0805030504020804" pitchFamily="34" charset="0"/>
              </a:rPr>
              <a:t>Subite de ces vigiles</a:t>
            </a:r>
          </a:p>
          <a:p>
            <a:r>
              <a:rPr lang="fr-FR" dirty="0">
                <a:latin typeface="Eras Demi ITC" panose="020B0805030504020804" pitchFamily="34" charset="0"/>
              </a:rPr>
              <a:t>Dont les chants chorals</a:t>
            </a:r>
          </a:p>
          <a:p>
            <a:r>
              <a:rPr lang="fr-FR" dirty="0">
                <a:latin typeface="Eras Demi ITC" panose="020B0805030504020804" pitchFamily="34" charset="0"/>
              </a:rPr>
              <a:t>Des victimes</a:t>
            </a:r>
          </a:p>
          <a:p>
            <a:r>
              <a:rPr lang="fr-FR" dirty="0">
                <a:latin typeface="Eras Demi ITC" panose="020B0805030504020804" pitchFamily="34" charset="0"/>
              </a:rPr>
              <a:t>Encourageaient tant</a:t>
            </a:r>
          </a:p>
          <a:p>
            <a:r>
              <a:rPr lang="fr-FR" dirty="0">
                <a:latin typeface="Eras Demi ITC" panose="020B0805030504020804" pitchFamily="34" charset="0"/>
              </a:rPr>
              <a:t>La vindicte.</a:t>
            </a:r>
          </a:p>
          <a:p>
            <a:endParaRPr lang="fr-FR" dirty="0"/>
          </a:p>
        </p:txBody>
      </p:sp>
      <p:pic>
        <p:nvPicPr>
          <p:cNvPr id="5" name="Espace réservé du contenu 4" descr="Thirteenth Amendment to the United States Constitution - Wikipedia"/>
          <p:cNvPicPr>
            <a:picLocks noGrp="1"/>
          </p:cNvPicPr>
          <p:nvPr>
            <p:ph idx="1"/>
          </p:nvPr>
        </p:nvPicPr>
        <p:blipFill rotWithShape="1">
          <a:blip r:embed="rId3" cstate="print">
            <a:extLst>
              <a:ext uri="{28A0092B-C50C-407E-A947-70E740481C1C}">
                <a14:useLocalDpi xmlns:a14="http://schemas.microsoft.com/office/drawing/2010/main" val="0"/>
              </a:ext>
            </a:extLst>
          </a:blip>
          <a:srcRect t="13244"/>
          <a:stretch/>
        </p:blipFill>
        <p:spPr bwMode="auto">
          <a:xfrm>
            <a:off x="7005712" y="457199"/>
            <a:ext cx="4318781" cy="6070209"/>
          </a:xfrm>
          <a:prstGeom prst="rect">
            <a:avLst/>
          </a:prstGeom>
          <a:noFill/>
          <a:ln>
            <a:noFill/>
          </a:ln>
        </p:spPr>
      </p:pic>
    </p:spTree>
    <p:extLst>
      <p:ext uri="{BB962C8B-B14F-4D97-AF65-F5344CB8AC3E}">
        <p14:creationId xmlns:p14="http://schemas.microsoft.com/office/powerpoint/2010/main" val="2905706666"/>
      </p:ext>
    </p:extLst>
  </p:cSld>
  <p:clrMapOvr>
    <a:masterClrMapping/>
  </p:clrMapOvr>
  <p:transition spd="slow" advClick="0" advTm="10000">
    <p:comb/>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2346256"/>
            <a:ext cx="9144000" cy="2387600"/>
          </a:xfrm>
          <a:solidFill>
            <a:srgbClr val="7030A0"/>
          </a:solidFill>
        </p:spPr>
        <p:txBody>
          <a:bodyPr anchor="ctr">
            <a:normAutofit fontScale="90000"/>
          </a:bodyPr>
          <a:lstStyle/>
          <a:p>
            <a:r>
              <a:rPr lang="fr-FR" dirty="0" smtClean="0">
                <a:solidFill>
                  <a:schemeClr val="bg1">
                    <a:lumMod val="95000"/>
                  </a:schemeClr>
                </a:solidFill>
                <a:latin typeface="Eras Bold ITC" panose="020B0907030504020204" pitchFamily="34" charset="0"/>
              </a:rPr>
              <a:t>MERCI POUR VOTRE AIMABLE ATTENTION !</a:t>
            </a:r>
            <a:endParaRPr lang="fr-FR" dirty="0">
              <a:solidFill>
                <a:schemeClr val="bg1">
                  <a:lumMod val="95000"/>
                </a:schemeClr>
              </a:solidFill>
              <a:latin typeface="Eras Bold ITC" panose="020B0907030504020204" pitchFamily="34" charset="0"/>
            </a:endParaRPr>
          </a:p>
        </p:txBody>
      </p:sp>
    </p:spTree>
    <p:extLst>
      <p:ext uri="{BB962C8B-B14F-4D97-AF65-F5344CB8AC3E}">
        <p14:creationId xmlns:p14="http://schemas.microsoft.com/office/powerpoint/2010/main" val="3995182945"/>
      </p:ext>
    </p:extLst>
  </p:cSld>
  <p:clrMapOvr>
    <a:masterClrMapping/>
  </p:clrMapOvr>
  <p:transition spd="slow" advClick="0" advTm="3000">
    <p:comb/>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839788" y="4825218"/>
            <a:ext cx="1228163"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solidFill>
            <a:srgbClr val="7030A0"/>
          </a:solidFill>
        </p:spPr>
        <p:txBody>
          <a:bodyPr anchor="ctr">
            <a:normAutofit fontScale="90000"/>
          </a:bodyPr>
          <a:lstStyle/>
          <a:p>
            <a:r>
              <a:rPr lang="fr-FR" dirty="0" smtClean="0">
                <a:solidFill>
                  <a:schemeClr val="bg1">
                    <a:lumMod val="95000"/>
                  </a:schemeClr>
                </a:solidFill>
                <a:latin typeface="Eras Bold ITC" panose="020B0907030504020204" pitchFamily="34" charset="0"/>
              </a:rPr>
              <a:t>VOLUME 3 DE CE RECUEIL DE POÊMES A VENIR…</a:t>
            </a:r>
            <a:endParaRPr lang="fr-FR" dirty="0">
              <a:solidFill>
                <a:schemeClr val="bg1">
                  <a:lumMod val="95000"/>
                </a:schemeClr>
              </a:solidFill>
              <a:latin typeface="Eras Bold ITC" panose="020B0907030504020204" pitchFamily="34" charset="0"/>
            </a:endParaRPr>
          </a:p>
        </p:txBody>
      </p:sp>
      <p:sp>
        <p:nvSpPr>
          <p:cNvPr id="4" name="Espace réservé du texte 3"/>
          <p:cNvSpPr>
            <a:spLocks noGrp="1"/>
          </p:cNvSpPr>
          <p:nvPr>
            <p:ph type="body" sz="half" idx="2"/>
          </p:nvPr>
        </p:nvSpPr>
        <p:spPr>
          <a:xfrm>
            <a:off x="839788" y="2099604"/>
            <a:ext cx="3932237" cy="3811588"/>
          </a:xfrm>
        </p:spPr>
        <p:style>
          <a:lnRef idx="1">
            <a:schemeClr val="accent6"/>
          </a:lnRef>
          <a:fillRef idx="2">
            <a:schemeClr val="accent6"/>
          </a:fillRef>
          <a:effectRef idx="1">
            <a:schemeClr val="accent6"/>
          </a:effectRef>
          <a:fontRef idx="minor">
            <a:schemeClr val="dk1"/>
          </a:fontRef>
        </p:style>
        <p:txBody>
          <a:bodyPr anchor="ctr"/>
          <a:lstStyle/>
          <a:p>
            <a:r>
              <a:rPr lang="fr-FR" dirty="0" smtClean="0">
                <a:latin typeface="Eras Demi ITC" panose="020B0805030504020804" pitchFamily="34" charset="0"/>
              </a:rPr>
              <a:t>Te préoccuper de ton sort après la mort est aussi absurde que de te t’interroger sur ce que devient ton point en ouvrant la main.</a:t>
            </a:r>
          </a:p>
          <a:p>
            <a:r>
              <a:rPr lang="fr-FR" dirty="0" smtClean="0">
                <a:latin typeface="Eras Demi ITC" panose="020B0805030504020804" pitchFamily="34" charset="0"/>
              </a:rPr>
              <a:t>Pensée bouddhiste</a:t>
            </a:r>
          </a:p>
          <a:p>
            <a:endParaRPr lang="fr-FR" dirty="0">
              <a:latin typeface="Eras Demi ITC" panose="020B0805030504020804" pitchFamily="34" charset="0"/>
            </a:endParaRPr>
          </a:p>
          <a:p>
            <a:endParaRPr lang="fr-FR" dirty="0" smtClean="0">
              <a:latin typeface="Eras Demi ITC" panose="020B0805030504020804" pitchFamily="34" charset="0"/>
            </a:endParaRPr>
          </a:p>
          <a:p>
            <a:r>
              <a:rPr lang="fr-FR" sz="2800" dirty="0" smtClean="0">
                <a:latin typeface="Eras Bold ITC" panose="020B0907030504020204" pitchFamily="34" charset="0"/>
              </a:rPr>
              <a:t>JPWG</a:t>
            </a:r>
            <a:endParaRPr lang="fr-FR" sz="2800" dirty="0">
              <a:latin typeface="Eras Bold ITC" panose="020B0907030504020204" pitchFamily="34" charset="0"/>
            </a:endParaRPr>
          </a:p>
        </p:txBody>
      </p:sp>
      <p:pic>
        <p:nvPicPr>
          <p:cNvPr id="5" name="Espace réservé du contenu 6"/>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8606"/>
          <a:stretch/>
        </p:blipFill>
        <p:spPr>
          <a:xfrm rot="5400000">
            <a:off x="4994660" y="815985"/>
            <a:ext cx="6583680" cy="5148661"/>
          </a:xfrm>
          <a:prstGeom prst="ellipse">
            <a:avLst/>
          </a:prstGeom>
          <a:ln>
            <a:noFill/>
          </a:ln>
          <a:effectLst>
            <a:softEdge rad="112500"/>
          </a:effectLst>
        </p:spPr>
      </p:pic>
    </p:spTree>
    <p:extLst>
      <p:ext uri="{BB962C8B-B14F-4D97-AF65-F5344CB8AC3E}">
        <p14:creationId xmlns:p14="http://schemas.microsoft.com/office/powerpoint/2010/main" val="2885801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solidFill>
            <a:srgbClr val="7030A0"/>
          </a:solidFill>
        </p:spPr>
        <p:txBody>
          <a:bodyPr/>
          <a:lstStyle/>
          <a:p>
            <a:pPr algn="ctr"/>
            <a:r>
              <a:rPr lang="fr-FR" dirty="0">
                <a:solidFill>
                  <a:schemeClr val="bg1">
                    <a:lumMod val="95000"/>
                  </a:schemeClr>
                </a:solidFill>
                <a:latin typeface="Eras Bold ITC" panose="020B0907030504020204" pitchFamily="34" charset="0"/>
              </a:rPr>
              <a:t>EMOTION MONDE</a:t>
            </a:r>
            <a:r>
              <a:rPr lang="fr-FR" dirty="0">
                <a:latin typeface="Eras Bold ITC" panose="020B0907030504020204" pitchFamily="34" charset="0"/>
              </a:rPr>
              <a:t/>
            </a:r>
            <a:br>
              <a:rPr lang="fr-FR" dirty="0">
                <a:latin typeface="Eras Bold ITC" panose="020B0907030504020204" pitchFamily="34" charset="0"/>
              </a:rPr>
            </a:br>
            <a:endParaRPr lang="fr-FR" dirty="0">
              <a:latin typeface="Eras Bold ITC" panose="020B0907030504020204" pitchFamily="34" charset="0"/>
            </a:endParaRPr>
          </a:p>
        </p:txBody>
      </p:sp>
      <p:sp>
        <p:nvSpPr>
          <p:cNvPr id="4" name="Espace réservé du texte 3"/>
          <p:cNvSpPr>
            <a:spLocks noGrp="1"/>
          </p:cNvSpPr>
          <p:nvPr>
            <p:ph type="body" sz="half" idx="2"/>
          </p:nvPr>
        </p:nvSpPr>
        <p:spPr>
          <a:xfrm>
            <a:off x="839788" y="2109652"/>
            <a:ext cx="3932237" cy="3811588"/>
          </a:xfrm>
        </p:spPr>
        <p:style>
          <a:lnRef idx="1">
            <a:schemeClr val="accent6"/>
          </a:lnRef>
          <a:fillRef idx="2">
            <a:schemeClr val="accent6"/>
          </a:fillRef>
          <a:effectRef idx="1">
            <a:schemeClr val="accent6"/>
          </a:effectRef>
          <a:fontRef idx="minor">
            <a:schemeClr val="dk1"/>
          </a:fontRef>
        </p:style>
        <p:txBody>
          <a:bodyPr/>
          <a:lstStyle/>
          <a:p>
            <a:r>
              <a:rPr lang="fr-FR" dirty="0">
                <a:latin typeface="Eras Demi ITC" panose="020B0805030504020804" pitchFamily="34" charset="0"/>
              </a:rPr>
              <a:t>Par-dessous</a:t>
            </a:r>
          </a:p>
          <a:p>
            <a:r>
              <a:rPr lang="fr-FR" dirty="0">
                <a:latin typeface="Eras Demi ITC" panose="020B0805030504020804" pitchFamily="34" charset="0"/>
              </a:rPr>
              <a:t>Le </a:t>
            </a:r>
          </a:p>
          <a:p>
            <a:r>
              <a:rPr lang="fr-FR" dirty="0">
                <a:latin typeface="Eras Demi ITC" panose="020B0805030504020804" pitchFamily="34" charset="0"/>
              </a:rPr>
              <a:t>Pardessus,</a:t>
            </a:r>
          </a:p>
          <a:p>
            <a:r>
              <a:rPr lang="fr-FR" dirty="0" smtClean="0">
                <a:latin typeface="Eras Demi ITC" panose="020B0805030504020804" pitchFamily="34" charset="0"/>
              </a:rPr>
              <a:t>L’émotion</a:t>
            </a:r>
            <a:endParaRPr lang="fr-FR" dirty="0">
              <a:latin typeface="Eras Demi ITC" panose="020B0805030504020804" pitchFamily="34" charset="0"/>
            </a:endParaRPr>
          </a:p>
          <a:p>
            <a:r>
              <a:rPr lang="fr-FR" dirty="0" smtClean="0">
                <a:latin typeface="Eras Demi ITC" panose="020B0805030504020804" pitchFamily="34" charset="0"/>
              </a:rPr>
              <a:t>Est </a:t>
            </a:r>
            <a:r>
              <a:rPr lang="fr-FR" dirty="0">
                <a:latin typeface="Eras Demi ITC" panose="020B0805030504020804" pitchFamily="34" charset="0"/>
              </a:rPr>
              <a:t>moisson.</a:t>
            </a:r>
          </a:p>
          <a:p>
            <a:r>
              <a:rPr lang="fr-FR" dirty="0">
                <a:latin typeface="Eras Demi ITC" panose="020B0805030504020804" pitchFamily="34" charset="0"/>
              </a:rPr>
              <a:t>Elle se </a:t>
            </a:r>
            <a:r>
              <a:rPr lang="fr-FR" dirty="0" smtClean="0">
                <a:latin typeface="Eras Demi ITC" panose="020B0805030504020804" pitchFamily="34" charset="0"/>
              </a:rPr>
              <a:t>parle,</a:t>
            </a:r>
            <a:endParaRPr lang="fr-FR" dirty="0">
              <a:latin typeface="Eras Demi ITC" panose="020B0805030504020804" pitchFamily="34" charset="0"/>
            </a:endParaRPr>
          </a:p>
          <a:p>
            <a:r>
              <a:rPr lang="fr-FR" dirty="0">
                <a:latin typeface="Eras Demi ITC" panose="020B0805030504020804" pitchFamily="34" charset="0"/>
              </a:rPr>
              <a:t>S’écoutant être douceur réglisse</a:t>
            </a:r>
          </a:p>
          <a:p>
            <a:r>
              <a:rPr lang="fr-FR" dirty="0">
                <a:latin typeface="Eras Demi ITC" panose="020B0805030504020804" pitchFamily="34" charset="0"/>
              </a:rPr>
              <a:t>Elle se </a:t>
            </a:r>
            <a:r>
              <a:rPr lang="fr-FR" dirty="0" smtClean="0">
                <a:latin typeface="Eras Demi ITC" panose="020B0805030504020804" pitchFamily="34" charset="0"/>
              </a:rPr>
              <a:t>passe,</a:t>
            </a:r>
            <a:endParaRPr lang="fr-FR" dirty="0">
              <a:latin typeface="Eras Demi ITC" panose="020B0805030504020804" pitchFamily="34" charset="0"/>
            </a:endParaRPr>
          </a:p>
          <a:p>
            <a:r>
              <a:rPr lang="fr-FR" dirty="0">
                <a:latin typeface="Eras Demi ITC" panose="020B0805030504020804" pitchFamily="34" charset="0"/>
              </a:rPr>
              <a:t>Souffrant d’être douleur </a:t>
            </a:r>
            <a:r>
              <a:rPr lang="fr-FR" dirty="0" smtClean="0">
                <a:latin typeface="Eras Demi ITC" panose="020B0805030504020804" pitchFamily="34" charset="0"/>
              </a:rPr>
              <a:t>épine</a:t>
            </a:r>
            <a:r>
              <a:rPr lang="fr-FR" dirty="0" smtClean="0">
                <a:latin typeface="Eras Demi ITC" panose="020B0805030504020804" pitchFamily="34" charset="0"/>
              </a:rPr>
              <a:t>….</a:t>
            </a:r>
            <a:endParaRPr lang="fr-FR" dirty="0">
              <a:latin typeface="Eras Demi ITC" panose="020B0805030504020804" pitchFamily="34" charset="0"/>
            </a:endParaRPr>
          </a:p>
          <a:p>
            <a:endParaRPr lang="fr-FR" dirty="0"/>
          </a:p>
        </p:txBody>
      </p:sp>
      <p:pic>
        <p:nvPicPr>
          <p:cNvPr id="5" name="Espace réservé du contenu 4" descr="Symbole de Graffiti Ying Yang Photo stock libre - Public Domain ..."/>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098779" y="858129"/>
            <a:ext cx="6732147" cy="4816389"/>
          </a:xfrm>
          <a:prstGeom prst="rect">
            <a:avLst/>
          </a:prstGeom>
          <a:noFill/>
          <a:ln>
            <a:noFill/>
          </a:ln>
        </p:spPr>
      </p:pic>
    </p:spTree>
    <p:extLst>
      <p:ext uri="{BB962C8B-B14F-4D97-AF65-F5344CB8AC3E}">
        <p14:creationId xmlns:p14="http://schemas.microsoft.com/office/powerpoint/2010/main" val="352463853"/>
      </p:ext>
    </p:extLst>
  </p:cSld>
  <p:clrMapOvr>
    <a:masterClrMapping/>
  </p:clrMapOvr>
  <p:transition spd="slow" advClick="0" advTm="8000">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solidFill>
            <a:srgbClr val="7030A0"/>
          </a:solidFill>
        </p:spPr>
        <p:txBody>
          <a:bodyPr/>
          <a:lstStyle/>
          <a:p>
            <a:pPr algn="ctr"/>
            <a:r>
              <a:rPr lang="fr-FR" b="1" dirty="0">
                <a:solidFill>
                  <a:schemeClr val="bg1">
                    <a:lumMod val="95000"/>
                  </a:schemeClr>
                </a:solidFill>
                <a:latin typeface="Eras Bold ITC" panose="020B0907030504020204" pitchFamily="34" charset="0"/>
              </a:rPr>
              <a:t>RIVES DETOURNEES</a:t>
            </a:r>
            <a:r>
              <a:rPr lang="fr-FR" dirty="0"/>
              <a:t/>
            </a:r>
            <a:br>
              <a:rPr lang="fr-FR" dirty="0"/>
            </a:br>
            <a:endParaRPr lang="fr-FR" dirty="0"/>
          </a:p>
        </p:txBody>
      </p:sp>
      <p:sp>
        <p:nvSpPr>
          <p:cNvPr id="4" name="Espace réservé du texte 3"/>
          <p:cNvSpPr>
            <a:spLocks noGrp="1"/>
          </p:cNvSpPr>
          <p:nvPr>
            <p:ph type="body" sz="half" idx="2"/>
          </p:nvPr>
        </p:nvSpPr>
        <p:spPr>
          <a:xfrm>
            <a:off x="839788" y="2096589"/>
            <a:ext cx="3932237" cy="3811588"/>
          </a:xfrm>
        </p:spPr>
        <p:style>
          <a:lnRef idx="1">
            <a:schemeClr val="accent6"/>
          </a:lnRef>
          <a:fillRef idx="2">
            <a:schemeClr val="accent6"/>
          </a:fillRef>
          <a:effectRef idx="1">
            <a:schemeClr val="accent6"/>
          </a:effectRef>
          <a:fontRef idx="minor">
            <a:schemeClr val="dk1"/>
          </a:fontRef>
        </p:style>
        <p:txBody>
          <a:bodyPr>
            <a:normAutofit fontScale="92500" lnSpcReduction="10000"/>
          </a:bodyPr>
          <a:lstStyle/>
          <a:p>
            <a:r>
              <a:rPr lang="fr-FR" dirty="0">
                <a:latin typeface="Eras Demi ITC" panose="020B0805030504020804" pitchFamily="34" charset="0"/>
              </a:rPr>
              <a:t>Ami,</a:t>
            </a:r>
          </a:p>
          <a:p>
            <a:r>
              <a:rPr lang="fr-FR" dirty="0">
                <a:latin typeface="Eras Demi ITC" panose="020B0805030504020804" pitchFamily="34" charset="0"/>
              </a:rPr>
              <a:t>Que j’aimais, </a:t>
            </a:r>
          </a:p>
          <a:p>
            <a:r>
              <a:rPr lang="fr-FR" dirty="0">
                <a:latin typeface="Eras Demi ITC" panose="020B0805030504020804" pitchFamily="34" charset="0"/>
              </a:rPr>
              <a:t>ce jamais</a:t>
            </a:r>
          </a:p>
          <a:p>
            <a:r>
              <a:rPr lang="fr-FR" dirty="0">
                <a:latin typeface="Eras Demi ITC" panose="020B0805030504020804" pitchFamily="34" charset="0"/>
              </a:rPr>
              <a:t>toi sans moi</a:t>
            </a:r>
          </a:p>
          <a:p>
            <a:r>
              <a:rPr lang="fr-FR" dirty="0">
                <a:latin typeface="Eras Demi ITC" panose="020B0805030504020804" pitchFamily="34" charset="0"/>
              </a:rPr>
              <a:t>que chantaient</a:t>
            </a:r>
          </a:p>
          <a:p>
            <a:r>
              <a:rPr lang="fr-FR" dirty="0">
                <a:latin typeface="Eras Demi ITC" panose="020B0805030504020804" pitchFamily="34" charset="0"/>
              </a:rPr>
              <a:t>nos pieds</a:t>
            </a:r>
          </a:p>
          <a:p>
            <a:r>
              <a:rPr lang="fr-FR" dirty="0">
                <a:latin typeface="Eras Demi ITC" panose="020B0805030504020804" pitchFamily="34" charset="0"/>
              </a:rPr>
              <a:t>sur le sentier !</a:t>
            </a:r>
          </a:p>
          <a:p>
            <a:r>
              <a:rPr lang="fr-FR" dirty="0">
                <a:latin typeface="Eras Demi ITC" panose="020B0805030504020804" pitchFamily="34" charset="0"/>
              </a:rPr>
              <a:t>Aujourd’hui</a:t>
            </a:r>
          </a:p>
          <a:p>
            <a:r>
              <a:rPr lang="fr-FR" dirty="0">
                <a:latin typeface="Eras Demi ITC" panose="020B0805030504020804" pitchFamily="34" charset="0"/>
              </a:rPr>
              <a:t>Pourquoi </a:t>
            </a:r>
          </a:p>
          <a:p>
            <a:r>
              <a:rPr lang="fr-FR" dirty="0">
                <a:latin typeface="Eras Demi ITC" panose="020B0805030504020804" pitchFamily="34" charset="0"/>
              </a:rPr>
              <a:t>T’appelles-tu</a:t>
            </a:r>
          </a:p>
          <a:p>
            <a:r>
              <a:rPr lang="fr-FR" dirty="0">
                <a:latin typeface="Eras Demi ITC" panose="020B0805030504020804" pitchFamily="34" charset="0"/>
              </a:rPr>
              <a:t>« Je ne me rappelles plus »</a:t>
            </a:r>
          </a:p>
          <a:p>
            <a:r>
              <a:rPr lang="fr-FR" dirty="0">
                <a:latin typeface="Eras Demi ITC" panose="020B0805030504020804" pitchFamily="34" charset="0"/>
              </a:rPr>
              <a:t>Pourquoi ?</a:t>
            </a:r>
          </a:p>
          <a:p>
            <a:endParaRPr lang="fr-FR" dirty="0"/>
          </a:p>
        </p:txBody>
      </p:sp>
      <p:pic>
        <p:nvPicPr>
          <p:cNvPr id="5" name="Espace réservé du contenu 4" descr="Singe, Application, Formation, Entreprise, Portrait"/>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34708" y="900333"/>
            <a:ext cx="6739429" cy="4746586"/>
          </a:xfrm>
          <a:prstGeom prst="rect">
            <a:avLst/>
          </a:prstGeom>
          <a:noFill/>
          <a:ln>
            <a:noFill/>
          </a:ln>
        </p:spPr>
      </p:pic>
    </p:spTree>
    <p:extLst>
      <p:ext uri="{BB962C8B-B14F-4D97-AF65-F5344CB8AC3E}">
        <p14:creationId xmlns:p14="http://schemas.microsoft.com/office/powerpoint/2010/main" val="3026491831"/>
      </p:ext>
    </p:extLst>
  </p:cSld>
  <p:clrMapOvr>
    <a:masterClrMapping/>
  </p:clrMapOvr>
  <p:transition spd="slow" advClick="0" advTm="8000">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solidFill>
            <a:srgbClr val="7030A0"/>
          </a:solidFill>
        </p:spPr>
        <p:txBody>
          <a:bodyPr/>
          <a:lstStyle/>
          <a:p>
            <a:pPr algn="ctr"/>
            <a:r>
              <a:rPr lang="fr-FR" b="1" dirty="0">
                <a:solidFill>
                  <a:schemeClr val="bg1">
                    <a:lumMod val="95000"/>
                  </a:schemeClr>
                </a:solidFill>
                <a:latin typeface="Eras Bold ITC" panose="020B0907030504020204" pitchFamily="34" charset="0"/>
              </a:rPr>
              <a:t>LE VOL QUI VIOL</a:t>
            </a:r>
            <a:r>
              <a:rPr lang="fr-FR" dirty="0"/>
              <a:t/>
            </a:r>
            <a:br>
              <a:rPr lang="fr-FR" dirty="0"/>
            </a:br>
            <a:endParaRPr lang="fr-FR" dirty="0"/>
          </a:p>
        </p:txBody>
      </p:sp>
      <p:sp>
        <p:nvSpPr>
          <p:cNvPr id="4" name="Espace réservé du texte 3"/>
          <p:cNvSpPr>
            <a:spLocks noGrp="1"/>
          </p:cNvSpPr>
          <p:nvPr>
            <p:ph type="body" sz="half" idx="2"/>
          </p:nvPr>
        </p:nvSpPr>
        <p:spPr>
          <a:xfrm>
            <a:off x="839788" y="2083526"/>
            <a:ext cx="3932237" cy="4186646"/>
          </a:xfrm>
        </p:spPr>
        <p:style>
          <a:lnRef idx="1">
            <a:schemeClr val="accent6"/>
          </a:lnRef>
          <a:fillRef idx="2">
            <a:schemeClr val="accent6"/>
          </a:fillRef>
          <a:effectRef idx="1">
            <a:schemeClr val="accent6"/>
          </a:effectRef>
          <a:fontRef idx="minor">
            <a:schemeClr val="dk1"/>
          </a:fontRef>
        </p:style>
        <p:txBody>
          <a:bodyPr>
            <a:normAutofit fontScale="92500" lnSpcReduction="20000"/>
          </a:bodyPr>
          <a:lstStyle/>
          <a:p>
            <a:r>
              <a:rPr lang="fr-FR" dirty="0">
                <a:latin typeface="Eras Demi ITC" panose="020B0805030504020804" pitchFamily="34" charset="0"/>
              </a:rPr>
              <a:t>Tout à l’heure, il va venir</a:t>
            </a:r>
          </a:p>
          <a:p>
            <a:r>
              <a:rPr lang="fr-FR" dirty="0">
                <a:latin typeface="Eras Demi ITC" panose="020B0805030504020804" pitchFamily="34" charset="0"/>
              </a:rPr>
              <a:t>Tout en elle va en vomir.</a:t>
            </a:r>
          </a:p>
          <a:p>
            <a:r>
              <a:rPr lang="fr-FR" dirty="0">
                <a:latin typeface="Eras Demi ITC" panose="020B0805030504020804" pitchFamily="34" charset="0"/>
              </a:rPr>
              <a:t>Il se fera lubrique</a:t>
            </a:r>
          </a:p>
          <a:p>
            <a:r>
              <a:rPr lang="fr-FR" dirty="0">
                <a:latin typeface="Eras Demi ITC" panose="020B0805030504020804" pitchFamily="34" charset="0"/>
              </a:rPr>
              <a:t>Elle en sera supplice</a:t>
            </a:r>
          </a:p>
          <a:p>
            <a:r>
              <a:rPr lang="fr-FR" dirty="0">
                <a:latin typeface="Eras Demi ITC" panose="020B0805030504020804" pitchFamily="34" charset="0"/>
              </a:rPr>
              <a:t>Il se fera archer</a:t>
            </a:r>
          </a:p>
          <a:p>
            <a:r>
              <a:rPr lang="fr-FR" dirty="0">
                <a:latin typeface="Eras Demi ITC" panose="020B0805030504020804" pitchFamily="34" charset="0"/>
              </a:rPr>
              <a:t>Elle en sera hachée</a:t>
            </a:r>
          </a:p>
          <a:p>
            <a:r>
              <a:rPr lang="fr-FR" dirty="0">
                <a:latin typeface="Eras Demi ITC" panose="020B0805030504020804" pitchFamily="34" charset="0"/>
              </a:rPr>
              <a:t>Il se fera loi</a:t>
            </a:r>
          </a:p>
          <a:p>
            <a:r>
              <a:rPr lang="fr-FR" dirty="0">
                <a:latin typeface="Eras Demi ITC" panose="020B0805030504020804" pitchFamily="34" charset="0"/>
              </a:rPr>
              <a:t>Elle en sera proie</a:t>
            </a:r>
          </a:p>
          <a:p>
            <a:r>
              <a:rPr lang="fr-FR" dirty="0">
                <a:latin typeface="Eras Demi ITC" panose="020B0805030504020804" pitchFamily="34" charset="0"/>
              </a:rPr>
              <a:t>Il se fera licence</a:t>
            </a:r>
          </a:p>
          <a:p>
            <a:r>
              <a:rPr lang="fr-FR" dirty="0">
                <a:latin typeface="Eras Demi ITC" panose="020B0805030504020804" pitchFamily="34" charset="0"/>
              </a:rPr>
              <a:t>Elle en sera silence</a:t>
            </a:r>
          </a:p>
          <a:p>
            <a:r>
              <a:rPr lang="fr-FR" dirty="0">
                <a:latin typeface="Eras Demi ITC" panose="020B0805030504020804" pitchFamily="34" charset="0"/>
              </a:rPr>
              <a:t>Encore et encore</a:t>
            </a:r>
          </a:p>
          <a:p>
            <a:r>
              <a:rPr lang="fr-FR" dirty="0">
                <a:latin typeface="Eras Demi ITC" panose="020B0805030504020804" pitchFamily="34" charset="0"/>
              </a:rPr>
              <a:t>Il est tard et ce dard</a:t>
            </a:r>
          </a:p>
          <a:p>
            <a:r>
              <a:rPr lang="fr-FR" dirty="0">
                <a:latin typeface="Eras Demi ITC" panose="020B0805030504020804" pitchFamily="34" charset="0"/>
              </a:rPr>
              <a:t>En elle qui épèle</a:t>
            </a:r>
          </a:p>
          <a:p>
            <a:r>
              <a:rPr lang="fr-FR" dirty="0">
                <a:latin typeface="Eras Demi ITC" panose="020B0805030504020804" pitchFamily="34" charset="0"/>
              </a:rPr>
              <a:t>Ces couleurs de douleur….</a:t>
            </a:r>
          </a:p>
          <a:p>
            <a:endParaRPr lang="fr-FR" dirty="0"/>
          </a:p>
        </p:txBody>
      </p:sp>
      <p:pic>
        <p:nvPicPr>
          <p:cNvPr id="5" name="Espace réservé du contenu 4" descr="Oeuf, Marteau, Menacer, Violence, Peur, Intimider, Hit"/>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97665" y="822961"/>
            <a:ext cx="6548856" cy="5421086"/>
          </a:xfrm>
          <a:prstGeom prst="rect">
            <a:avLst/>
          </a:prstGeom>
          <a:noFill/>
          <a:ln>
            <a:noFill/>
          </a:ln>
        </p:spPr>
      </p:pic>
    </p:spTree>
    <p:extLst>
      <p:ext uri="{BB962C8B-B14F-4D97-AF65-F5344CB8AC3E}">
        <p14:creationId xmlns:p14="http://schemas.microsoft.com/office/powerpoint/2010/main" val="2133989932"/>
      </p:ext>
    </p:extLst>
  </p:cSld>
  <p:clrMapOvr>
    <a:masterClrMapping/>
  </p:clrMapOvr>
  <p:transition spd="slow" advClick="0" advTm="12000">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solidFill>
            <a:srgbClr val="7030A0"/>
          </a:solidFill>
        </p:spPr>
        <p:txBody>
          <a:bodyPr/>
          <a:lstStyle/>
          <a:p>
            <a:pPr algn="ctr"/>
            <a:r>
              <a:rPr lang="fr-FR" b="1" dirty="0">
                <a:solidFill>
                  <a:schemeClr val="bg1">
                    <a:lumMod val="95000"/>
                  </a:schemeClr>
                </a:solidFill>
                <a:latin typeface="Eras Bold ITC" panose="020B0907030504020204" pitchFamily="34" charset="0"/>
              </a:rPr>
              <a:t>IL PLEUT UNE GOUTTE D’EAU</a:t>
            </a:r>
            <a:r>
              <a:rPr lang="fr-FR" dirty="0"/>
              <a:t/>
            </a:r>
            <a:br>
              <a:rPr lang="fr-FR" dirty="0"/>
            </a:br>
            <a:endParaRPr lang="fr-FR" dirty="0"/>
          </a:p>
        </p:txBody>
      </p:sp>
      <p:sp>
        <p:nvSpPr>
          <p:cNvPr id="4" name="Espace réservé du texte 3"/>
          <p:cNvSpPr>
            <a:spLocks noGrp="1"/>
          </p:cNvSpPr>
          <p:nvPr>
            <p:ph type="body" sz="half" idx="2"/>
          </p:nvPr>
        </p:nvSpPr>
        <p:spPr/>
        <p:style>
          <a:lnRef idx="1">
            <a:schemeClr val="accent6"/>
          </a:lnRef>
          <a:fillRef idx="2">
            <a:schemeClr val="accent6"/>
          </a:fillRef>
          <a:effectRef idx="1">
            <a:schemeClr val="accent6"/>
          </a:effectRef>
          <a:fontRef idx="minor">
            <a:schemeClr val="dk1"/>
          </a:fontRef>
        </p:style>
        <p:txBody>
          <a:bodyPr/>
          <a:lstStyle/>
          <a:p>
            <a:r>
              <a:rPr lang="fr-FR" dirty="0">
                <a:latin typeface="Eras Demi ITC" panose="020B0805030504020804" pitchFamily="34" charset="0"/>
              </a:rPr>
              <a:t>Elle est grosse</a:t>
            </a:r>
          </a:p>
          <a:p>
            <a:r>
              <a:rPr lang="fr-FR" dirty="0">
                <a:latin typeface="Eras Demi ITC" panose="020B0805030504020804" pitchFamily="34" charset="0"/>
              </a:rPr>
              <a:t>d’une giclée,</a:t>
            </a:r>
          </a:p>
          <a:p>
            <a:r>
              <a:rPr lang="fr-FR" dirty="0">
                <a:latin typeface="Eras Demi ITC" panose="020B0805030504020804" pitchFamily="34" charset="0"/>
              </a:rPr>
              <a:t>Elle la gosse </a:t>
            </a:r>
          </a:p>
          <a:p>
            <a:r>
              <a:rPr lang="fr-FR" dirty="0">
                <a:latin typeface="Eras Demi ITC" panose="020B0805030504020804" pitchFamily="34" charset="0"/>
              </a:rPr>
              <a:t>Brune giflée</a:t>
            </a:r>
          </a:p>
          <a:p>
            <a:r>
              <a:rPr lang="fr-FR" dirty="0">
                <a:latin typeface="Eras Demi ITC" panose="020B0805030504020804" pitchFamily="34" charset="0"/>
              </a:rPr>
              <a:t>pour la vie, par la vie.</a:t>
            </a:r>
          </a:p>
          <a:p>
            <a:r>
              <a:rPr lang="fr-FR" dirty="0">
                <a:latin typeface="Eras Demi ITC" panose="020B0805030504020804" pitchFamily="34" charset="0"/>
              </a:rPr>
              <a:t>Hébété et abattu</a:t>
            </a:r>
          </a:p>
          <a:p>
            <a:r>
              <a:rPr lang="fr-FR" dirty="0">
                <a:latin typeface="Eras Demi ITC" panose="020B0805030504020804" pitchFamily="34" charset="0"/>
              </a:rPr>
              <a:t>Le père pleure</a:t>
            </a:r>
          </a:p>
          <a:p>
            <a:r>
              <a:rPr lang="fr-FR" dirty="0">
                <a:latin typeface="Eras Demi ITC" panose="020B0805030504020804" pitchFamily="34" charset="0"/>
              </a:rPr>
              <a:t>de peur, se perd,</a:t>
            </a:r>
          </a:p>
          <a:p>
            <a:r>
              <a:rPr lang="fr-FR" dirty="0">
                <a:latin typeface="Eras Demi ITC" panose="020B0805030504020804" pitchFamily="34" charset="0"/>
              </a:rPr>
              <a:t>Espère ne pas être le père.</a:t>
            </a:r>
          </a:p>
          <a:p>
            <a:r>
              <a:rPr lang="fr-FR" dirty="0">
                <a:latin typeface="Eras Demi ITC" panose="020B0805030504020804" pitchFamily="34" charset="0"/>
              </a:rPr>
              <a:t>Comment faire, oui comment plaire</a:t>
            </a:r>
          </a:p>
          <a:p>
            <a:r>
              <a:rPr lang="fr-FR" dirty="0">
                <a:latin typeface="Eras Demi ITC" panose="020B0805030504020804" pitchFamily="34" charset="0"/>
              </a:rPr>
              <a:t>à l’insouciance au loin, si souriante ?</a:t>
            </a:r>
          </a:p>
          <a:p>
            <a:endParaRPr lang="fr-FR" dirty="0"/>
          </a:p>
        </p:txBody>
      </p:sp>
      <p:pic>
        <p:nvPicPr>
          <p:cNvPr id="5" name="Espace réservé du contenu 4" descr="Fresh juicy lime falling in water on dark background"/>
          <p:cNvPicPr>
            <a:picLocks noGrp="1"/>
          </p:cNvPicPr>
          <p:nvPr>
            <p:ph idx="1"/>
          </p:nvPr>
        </p:nvPicPr>
        <p:blipFill rotWithShape="1">
          <a:blip r:embed="rId3">
            <a:extLst>
              <a:ext uri="{28A0092B-C50C-407E-A947-70E740481C1C}">
                <a14:useLocalDpi xmlns:a14="http://schemas.microsoft.com/office/drawing/2010/main" val="0"/>
              </a:ext>
            </a:extLst>
          </a:blip>
          <a:srcRect b="7858"/>
          <a:stretch/>
        </p:blipFill>
        <p:spPr bwMode="auto">
          <a:xfrm>
            <a:off x="5331655" y="457200"/>
            <a:ext cx="6497265" cy="541178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2825149"/>
      </p:ext>
    </p:extLst>
  </p:cSld>
  <p:clrMapOvr>
    <a:masterClrMapping/>
  </p:clrMapOvr>
  <p:transition spd="slow" advClick="0" advTm="10000">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solidFill>
            <a:srgbClr val="7030A0"/>
          </a:solidFill>
        </p:spPr>
        <p:txBody>
          <a:bodyPr anchor="ctr"/>
          <a:lstStyle/>
          <a:p>
            <a:pPr algn="ctr"/>
            <a:r>
              <a:rPr lang="fr-FR" b="1" dirty="0">
                <a:solidFill>
                  <a:schemeClr val="bg1">
                    <a:lumMod val="95000"/>
                  </a:schemeClr>
                </a:solidFill>
                <a:latin typeface="Eras Bold ITC" panose="020B0907030504020204" pitchFamily="34" charset="0"/>
              </a:rPr>
              <a:t>EPISODE CRUSOE</a:t>
            </a:r>
            <a:r>
              <a:rPr lang="fr-FR" dirty="0"/>
              <a:t/>
            </a:r>
            <a:br>
              <a:rPr lang="fr-FR" dirty="0"/>
            </a:br>
            <a:endParaRPr lang="fr-FR" dirty="0"/>
          </a:p>
        </p:txBody>
      </p:sp>
      <p:sp>
        <p:nvSpPr>
          <p:cNvPr id="4" name="Espace réservé du texte 3"/>
          <p:cNvSpPr>
            <a:spLocks noGrp="1"/>
          </p:cNvSpPr>
          <p:nvPr>
            <p:ph type="body" sz="half" idx="2"/>
          </p:nvPr>
        </p:nvSpPr>
        <p:spPr/>
        <p:style>
          <a:lnRef idx="1">
            <a:schemeClr val="accent6"/>
          </a:lnRef>
          <a:fillRef idx="2">
            <a:schemeClr val="accent6"/>
          </a:fillRef>
          <a:effectRef idx="1">
            <a:schemeClr val="accent6"/>
          </a:effectRef>
          <a:fontRef idx="minor">
            <a:schemeClr val="dk1"/>
          </a:fontRef>
        </p:style>
        <p:txBody>
          <a:bodyPr/>
          <a:lstStyle/>
          <a:p>
            <a:r>
              <a:rPr lang="fr-FR" dirty="0">
                <a:latin typeface="Eras Demi ITC" panose="020B0805030504020804" pitchFamily="34" charset="0"/>
              </a:rPr>
              <a:t>Insolite solitude</a:t>
            </a:r>
          </a:p>
          <a:p>
            <a:r>
              <a:rPr lang="fr-FR" dirty="0">
                <a:latin typeface="Eras Demi ITC" panose="020B0805030504020804" pitchFamily="34" charset="0"/>
              </a:rPr>
              <a:t>Quelle es-tu donc ?</a:t>
            </a:r>
          </a:p>
          <a:p>
            <a:r>
              <a:rPr lang="fr-FR" dirty="0">
                <a:latin typeface="Eras Demi ITC" panose="020B0805030504020804" pitchFamily="34" charset="0"/>
              </a:rPr>
              <a:t>Tantôt silence, doux confident </a:t>
            </a:r>
          </a:p>
          <a:p>
            <a:r>
              <a:rPr lang="fr-FR" dirty="0">
                <a:latin typeface="Eras Demi ITC" panose="020B0805030504020804" pitchFamily="34" charset="0"/>
              </a:rPr>
              <a:t>et quiétude</a:t>
            </a:r>
          </a:p>
          <a:p>
            <a:r>
              <a:rPr lang="fr-FR" dirty="0">
                <a:latin typeface="Eras Demi ITC" panose="020B0805030504020804" pitchFamily="34" charset="0"/>
              </a:rPr>
              <a:t>Tantôt silence nous confinant</a:t>
            </a:r>
          </a:p>
          <a:p>
            <a:r>
              <a:rPr lang="fr-FR" dirty="0">
                <a:latin typeface="Eras Demi ITC" panose="020B0805030504020804" pitchFamily="34" charset="0"/>
              </a:rPr>
              <a:t>Inquiétude.</a:t>
            </a:r>
          </a:p>
          <a:p>
            <a:r>
              <a:rPr lang="fr-FR" dirty="0">
                <a:latin typeface="Eras Demi ITC" panose="020B0805030504020804" pitchFamily="34" charset="0"/>
              </a:rPr>
              <a:t>Insolite </a:t>
            </a:r>
            <a:r>
              <a:rPr lang="fr-FR" dirty="0" smtClean="0">
                <a:latin typeface="Eras Demi ITC" panose="020B0805030504020804" pitchFamily="34" charset="0"/>
              </a:rPr>
              <a:t>solitude,</a:t>
            </a:r>
            <a:endParaRPr lang="fr-FR" dirty="0">
              <a:latin typeface="Eras Demi ITC" panose="020B0805030504020804" pitchFamily="34" charset="0"/>
            </a:endParaRPr>
          </a:p>
          <a:p>
            <a:r>
              <a:rPr lang="fr-FR" dirty="0">
                <a:latin typeface="Eras Demi ITC" panose="020B0805030504020804" pitchFamily="34" charset="0"/>
              </a:rPr>
              <a:t>Quelle es-tu donc ?</a:t>
            </a:r>
          </a:p>
          <a:p>
            <a:r>
              <a:rPr lang="fr-FR" dirty="0">
                <a:latin typeface="Eras Demi ITC" panose="020B0805030504020804" pitchFamily="34" charset="0"/>
              </a:rPr>
              <a:t>Toi que l’on </a:t>
            </a:r>
            <a:r>
              <a:rPr lang="fr-FR" dirty="0" smtClean="0">
                <a:latin typeface="Eras Demi ITC" panose="020B0805030504020804" pitchFamily="34" charset="0"/>
              </a:rPr>
              <a:t>retrouve,</a:t>
            </a:r>
            <a:endParaRPr lang="fr-FR" dirty="0">
              <a:latin typeface="Eras Demi ITC" panose="020B0805030504020804" pitchFamily="34" charset="0"/>
            </a:endParaRPr>
          </a:p>
          <a:p>
            <a:r>
              <a:rPr lang="fr-FR" dirty="0">
                <a:latin typeface="Eras Demi ITC" panose="020B0805030504020804" pitchFamily="34" charset="0"/>
              </a:rPr>
              <a:t>Toi que l’on redoute.</a:t>
            </a:r>
          </a:p>
          <a:p>
            <a:endParaRPr lang="fr-FR" dirty="0"/>
          </a:p>
        </p:txBody>
      </p:sp>
      <p:pic>
        <p:nvPicPr>
          <p:cNvPr id="5" name="Espace réservé du contenu 4" descr="Brumeux, Brume, Eau, Bro, Automne, Matin"/>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09624" y="829994"/>
            <a:ext cx="7104184" cy="4843051"/>
          </a:xfrm>
          <a:prstGeom prst="rect">
            <a:avLst/>
          </a:prstGeom>
          <a:noFill/>
          <a:ln>
            <a:noFill/>
          </a:ln>
        </p:spPr>
      </p:pic>
    </p:spTree>
    <p:extLst>
      <p:ext uri="{BB962C8B-B14F-4D97-AF65-F5344CB8AC3E}">
        <p14:creationId xmlns:p14="http://schemas.microsoft.com/office/powerpoint/2010/main" val="1825184793"/>
      </p:ext>
    </p:extLst>
  </p:cSld>
  <p:clrMapOvr>
    <a:masterClrMapping/>
  </p:clrMapOvr>
  <p:transition spd="slow" advClick="0" advTm="8000">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solidFill>
            <a:srgbClr val="7030A0"/>
          </a:solidFill>
        </p:spPr>
        <p:txBody>
          <a:bodyPr>
            <a:normAutofit fontScale="90000"/>
          </a:bodyPr>
          <a:lstStyle/>
          <a:p>
            <a:pPr algn="ctr"/>
            <a:r>
              <a:rPr lang="fr-FR" sz="2700" b="1" dirty="0">
                <a:solidFill>
                  <a:schemeClr val="bg1">
                    <a:lumMod val="95000"/>
                  </a:schemeClr>
                </a:solidFill>
                <a:latin typeface="Eras Bold ITC" panose="020B0907030504020204" pitchFamily="34" charset="0"/>
              </a:rPr>
              <a:t>D’UN MONDE EPLAURE AU MONDE A L’AUREE</a:t>
            </a:r>
            <a:r>
              <a:rPr lang="fr-FR" dirty="0"/>
              <a:t/>
            </a:r>
            <a:br>
              <a:rPr lang="fr-FR" dirty="0"/>
            </a:br>
            <a:endParaRPr lang="fr-FR" dirty="0"/>
          </a:p>
        </p:txBody>
      </p:sp>
      <p:sp>
        <p:nvSpPr>
          <p:cNvPr id="4" name="Espace réservé du texte 3"/>
          <p:cNvSpPr>
            <a:spLocks noGrp="1"/>
          </p:cNvSpPr>
          <p:nvPr>
            <p:ph type="body" sz="half" idx="2"/>
          </p:nvPr>
        </p:nvSpPr>
        <p:spPr/>
        <p:style>
          <a:lnRef idx="1">
            <a:schemeClr val="accent6"/>
          </a:lnRef>
          <a:fillRef idx="2">
            <a:schemeClr val="accent6"/>
          </a:fillRef>
          <a:effectRef idx="1">
            <a:schemeClr val="accent6"/>
          </a:effectRef>
          <a:fontRef idx="minor">
            <a:schemeClr val="dk1"/>
          </a:fontRef>
        </p:style>
        <p:txBody>
          <a:bodyPr anchor="ctr"/>
          <a:lstStyle/>
          <a:p>
            <a:r>
              <a:rPr lang="fr-FR" dirty="0">
                <a:latin typeface="Eras Demi ITC" panose="020B0805030504020804" pitchFamily="34" charset="0"/>
              </a:rPr>
              <a:t>Le Soleil a </a:t>
            </a:r>
            <a:r>
              <a:rPr lang="fr-FR" dirty="0" smtClean="0">
                <a:latin typeface="Eras Demi ITC" panose="020B0805030504020804" pitchFamily="34" charset="0"/>
              </a:rPr>
              <a:t>sommeil,</a:t>
            </a:r>
            <a:endParaRPr lang="fr-FR" dirty="0">
              <a:latin typeface="Eras Demi ITC" panose="020B0805030504020804" pitchFamily="34" charset="0"/>
            </a:endParaRPr>
          </a:p>
          <a:p>
            <a:r>
              <a:rPr lang="fr-FR" dirty="0">
                <a:latin typeface="Eras Demi ITC" panose="020B0805030504020804" pitchFamily="34" charset="0"/>
              </a:rPr>
              <a:t>La nuit s’ennuie,</a:t>
            </a:r>
          </a:p>
          <a:p>
            <a:r>
              <a:rPr lang="fr-FR" dirty="0">
                <a:latin typeface="Eras Demi ITC" panose="020B0805030504020804" pitchFamily="34" charset="0"/>
              </a:rPr>
              <a:t>Les étoiles s’étiolent</a:t>
            </a:r>
          </a:p>
          <a:p>
            <a:r>
              <a:rPr lang="fr-FR" dirty="0">
                <a:latin typeface="Eras Demi ITC" panose="020B0805030504020804" pitchFamily="34" charset="0"/>
              </a:rPr>
              <a:t>Alors ému</a:t>
            </a:r>
          </a:p>
          <a:p>
            <a:r>
              <a:rPr lang="fr-FR" dirty="0">
                <a:latin typeface="Eras Demi ITC" panose="020B0805030504020804" pitchFamily="34" charset="0"/>
              </a:rPr>
              <a:t>Un monde s’apprête </a:t>
            </a:r>
          </a:p>
          <a:p>
            <a:r>
              <a:rPr lang="fr-FR" dirty="0">
                <a:latin typeface="Eras Demi ITC" panose="020B0805030504020804" pitchFamily="34" charset="0"/>
              </a:rPr>
              <a:t>à muer.</a:t>
            </a:r>
          </a:p>
          <a:p>
            <a:r>
              <a:rPr lang="fr-FR" dirty="0">
                <a:latin typeface="Eras Demi ITC" panose="020B0805030504020804" pitchFamily="34" charset="0"/>
              </a:rPr>
              <a:t>L’espérance enfin,</a:t>
            </a:r>
          </a:p>
          <a:p>
            <a:r>
              <a:rPr lang="fr-FR" dirty="0">
                <a:latin typeface="Eras Demi ITC" panose="020B0805030504020804" pitchFamily="34" charset="0"/>
              </a:rPr>
              <a:t>passe, repasse, efface</a:t>
            </a:r>
          </a:p>
          <a:p>
            <a:r>
              <a:rPr lang="fr-FR" dirty="0">
                <a:latin typeface="Eras Demi ITC" panose="020B0805030504020804" pitchFamily="34" charset="0"/>
              </a:rPr>
              <a:t>les errances sans fin.</a:t>
            </a:r>
          </a:p>
        </p:txBody>
      </p:sp>
      <p:pic>
        <p:nvPicPr>
          <p:cNvPr id="5" name="Espace réservé du contenu 4" descr="Eclipse, Twilight, Lune, Soleil, Planète"/>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95558" y="858128"/>
            <a:ext cx="7122270" cy="4776986"/>
          </a:xfrm>
          <a:prstGeom prst="rect">
            <a:avLst/>
          </a:prstGeom>
          <a:noFill/>
          <a:ln>
            <a:noFill/>
          </a:ln>
        </p:spPr>
      </p:pic>
    </p:spTree>
    <p:extLst>
      <p:ext uri="{BB962C8B-B14F-4D97-AF65-F5344CB8AC3E}">
        <p14:creationId xmlns:p14="http://schemas.microsoft.com/office/powerpoint/2010/main" val="2609050971"/>
      </p:ext>
    </p:extLst>
  </p:cSld>
  <p:clrMapOvr>
    <a:masterClrMapping/>
  </p:clrMapOvr>
  <p:transition spd="slow" advClick="0" advTm="8000">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39788" y="187325"/>
            <a:ext cx="3932237" cy="1600200"/>
          </a:xfrm>
          <a:solidFill>
            <a:srgbClr val="7030A0"/>
          </a:solidFill>
        </p:spPr>
        <p:txBody>
          <a:bodyPr/>
          <a:lstStyle/>
          <a:p>
            <a:pPr algn="ctr"/>
            <a:r>
              <a:rPr lang="fr-FR" b="1" dirty="0">
                <a:solidFill>
                  <a:schemeClr val="bg1">
                    <a:lumMod val="95000"/>
                  </a:schemeClr>
                </a:solidFill>
                <a:latin typeface="Eras Bold ITC" panose="020B0907030504020204" pitchFamily="34" charset="0"/>
              </a:rPr>
              <a:t>SPRINT SPIRIT </a:t>
            </a:r>
            <a:r>
              <a:rPr lang="fr-FR" dirty="0"/>
              <a:t/>
            </a:r>
            <a:br>
              <a:rPr lang="fr-FR" dirty="0"/>
            </a:br>
            <a:endParaRPr lang="fr-FR" dirty="0"/>
          </a:p>
        </p:txBody>
      </p:sp>
      <p:sp>
        <p:nvSpPr>
          <p:cNvPr id="4" name="Espace réservé du texte 3"/>
          <p:cNvSpPr>
            <a:spLocks noGrp="1"/>
          </p:cNvSpPr>
          <p:nvPr>
            <p:ph type="body" sz="half" idx="2"/>
          </p:nvPr>
        </p:nvSpPr>
        <p:spPr>
          <a:xfrm>
            <a:off x="839788" y="1787525"/>
            <a:ext cx="3932237" cy="4743903"/>
          </a:xfrm>
        </p:spPr>
        <p:style>
          <a:lnRef idx="1">
            <a:schemeClr val="accent6"/>
          </a:lnRef>
          <a:fillRef idx="2">
            <a:schemeClr val="accent6"/>
          </a:fillRef>
          <a:effectRef idx="1">
            <a:schemeClr val="accent6"/>
          </a:effectRef>
          <a:fontRef idx="minor">
            <a:schemeClr val="dk1"/>
          </a:fontRef>
        </p:style>
        <p:txBody>
          <a:bodyPr>
            <a:normAutofit fontScale="85000" lnSpcReduction="20000"/>
          </a:bodyPr>
          <a:lstStyle/>
          <a:p>
            <a:r>
              <a:rPr lang="fr-FR" dirty="0">
                <a:latin typeface="Eras Demi ITC" panose="020B0805030504020804" pitchFamily="34" charset="0"/>
              </a:rPr>
              <a:t>Sur la ligne </a:t>
            </a:r>
          </a:p>
          <a:p>
            <a:r>
              <a:rPr lang="fr-FR" dirty="0">
                <a:latin typeface="Eras Demi ITC" panose="020B0805030504020804" pitchFamily="34" charset="0"/>
              </a:rPr>
              <a:t>de départ</a:t>
            </a:r>
          </a:p>
          <a:p>
            <a:r>
              <a:rPr lang="fr-FR" dirty="0">
                <a:latin typeface="Eras Demi ITC" panose="020B0805030504020804" pitchFamily="34" charset="0"/>
              </a:rPr>
              <a:t>des guépards</a:t>
            </a:r>
          </a:p>
          <a:p>
            <a:r>
              <a:rPr lang="fr-FR" dirty="0">
                <a:latin typeface="Eras Demi ITC" panose="020B0805030504020804" pitchFamily="34" charset="0"/>
              </a:rPr>
              <a:t>s’alignent</a:t>
            </a:r>
          </a:p>
          <a:p>
            <a:r>
              <a:rPr lang="fr-FR" dirty="0">
                <a:latin typeface="Eras Demi ITC" panose="020B0805030504020804" pitchFamily="34" charset="0"/>
              </a:rPr>
              <a:t>et attendent d’instinct</a:t>
            </a:r>
          </a:p>
          <a:p>
            <a:r>
              <a:rPr lang="fr-FR" dirty="0">
                <a:latin typeface="Eras Demi ITC" panose="020B0805030504020804" pitchFamily="34" charset="0"/>
              </a:rPr>
              <a:t>d’entendre l’instant</a:t>
            </a:r>
          </a:p>
          <a:p>
            <a:r>
              <a:rPr lang="fr-FR" dirty="0">
                <a:latin typeface="Eras Demi ITC" panose="020B0805030504020804" pitchFamily="34" charset="0"/>
              </a:rPr>
              <a:t>où tous muscles émus</a:t>
            </a:r>
          </a:p>
          <a:p>
            <a:r>
              <a:rPr lang="fr-FR" dirty="0">
                <a:latin typeface="Eras Demi ITC" panose="020B0805030504020804" pitchFamily="34" charset="0"/>
              </a:rPr>
              <a:t>ils vont pouvoir mouvoir</a:t>
            </a:r>
          </a:p>
          <a:p>
            <a:r>
              <a:rPr lang="fr-FR" dirty="0">
                <a:latin typeface="Eras Demi ITC" panose="020B0805030504020804" pitchFamily="34" charset="0"/>
              </a:rPr>
              <a:t>leur corps essor,</a:t>
            </a:r>
          </a:p>
          <a:p>
            <a:r>
              <a:rPr lang="fr-FR" dirty="0">
                <a:latin typeface="Eras Demi ITC" panose="020B0805030504020804" pitchFamily="34" charset="0"/>
              </a:rPr>
              <a:t>ailer leur zèle,</a:t>
            </a:r>
          </a:p>
          <a:p>
            <a:r>
              <a:rPr lang="fr-FR" dirty="0">
                <a:latin typeface="Eras Demi ITC" panose="020B0805030504020804" pitchFamily="34" charset="0"/>
              </a:rPr>
              <a:t>fouiller leurs </a:t>
            </a:r>
            <a:r>
              <a:rPr lang="fr-FR" dirty="0" smtClean="0">
                <a:latin typeface="Eras Demi ITC" panose="020B0805030504020804" pitchFamily="34" charset="0"/>
              </a:rPr>
              <a:t>foulées,</a:t>
            </a:r>
            <a:endParaRPr lang="fr-FR" dirty="0">
              <a:latin typeface="Eras Demi ITC" panose="020B0805030504020804" pitchFamily="34" charset="0"/>
            </a:endParaRPr>
          </a:p>
          <a:p>
            <a:r>
              <a:rPr lang="fr-FR" dirty="0">
                <a:latin typeface="Eras Demi ITC" panose="020B0805030504020804" pitchFamily="34" charset="0"/>
              </a:rPr>
              <a:t>pour fendre, pourfendre</a:t>
            </a:r>
          </a:p>
          <a:p>
            <a:r>
              <a:rPr lang="fr-FR" dirty="0">
                <a:latin typeface="Eras Demi ITC" panose="020B0805030504020804" pitchFamily="34" charset="0"/>
              </a:rPr>
              <a:t>l’espace des spasmes</a:t>
            </a:r>
          </a:p>
          <a:p>
            <a:r>
              <a:rPr lang="fr-FR" dirty="0">
                <a:latin typeface="Eras Demi ITC" panose="020B0805030504020804" pitchFamily="34" charset="0"/>
              </a:rPr>
              <a:t>de leurs efforts pléthore.</a:t>
            </a:r>
          </a:p>
          <a:p>
            <a:r>
              <a:rPr lang="fr-FR" dirty="0">
                <a:latin typeface="Eras Demi ITC" panose="020B0805030504020804" pitchFamily="34" charset="0"/>
              </a:rPr>
              <a:t>Sur la ligne de départ</a:t>
            </a:r>
          </a:p>
          <a:p>
            <a:r>
              <a:rPr lang="fr-FR" dirty="0">
                <a:latin typeface="Eras Demi ITC" panose="020B0805030504020804" pitchFamily="34" charset="0"/>
              </a:rPr>
              <a:t>Des guépards</a:t>
            </a:r>
          </a:p>
          <a:p>
            <a:r>
              <a:rPr lang="fr-FR" dirty="0">
                <a:latin typeface="Eras Demi ITC" panose="020B0805030504020804" pitchFamily="34" charset="0"/>
              </a:rPr>
              <a:t>S’alignent…</a:t>
            </a:r>
          </a:p>
          <a:p>
            <a:endParaRPr lang="fr-FR" dirty="0"/>
          </a:p>
        </p:txBody>
      </p:sp>
      <p:pic>
        <p:nvPicPr>
          <p:cNvPr id="5" name="Espace réservé du contenu 4" descr="Low poly illustration of the cheetah with a golden dust effect. Sparkle stardust. Glittering vector with gold particles on dark background. Polygonal wireframe from dots and lines."/>
          <p:cNvPicPr>
            <a:picLocks noGrp="1"/>
          </p:cNvPicPr>
          <p:nvPr>
            <p:ph idx="1"/>
          </p:nvPr>
        </p:nvPicPr>
        <p:blipFill rotWithShape="1">
          <a:blip r:embed="rId3">
            <a:extLst>
              <a:ext uri="{28A0092B-C50C-407E-A947-70E740481C1C}">
                <a14:useLocalDpi xmlns:a14="http://schemas.microsoft.com/office/drawing/2010/main" val="0"/>
              </a:ext>
            </a:extLst>
          </a:blip>
          <a:srcRect t="52143" b="12143"/>
          <a:stretch/>
        </p:blipFill>
        <p:spPr bwMode="auto">
          <a:xfrm>
            <a:off x="4876529" y="2325189"/>
            <a:ext cx="7219678" cy="220762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31028180"/>
      </p:ext>
    </p:extLst>
  </p:cSld>
  <p:clrMapOvr>
    <a:masterClrMapping/>
  </p:clrMapOvr>
  <p:transition spd="slow" advClick="0" advTm="10000">
    <p:comb/>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1508</Words>
  <Application>Microsoft Office PowerPoint</Application>
  <PresentationFormat>Grand écran</PresentationFormat>
  <Paragraphs>340</Paragraphs>
  <Slides>25</Slides>
  <Notes>0</Notes>
  <HiddenSlides>0</HiddenSlides>
  <MMClips>1</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25</vt:i4>
      </vt:variant>
    </vt:vector>
  </HeadingPairs>
  <TitlesOfParts>
    <vt:vector size="31" baseType="lpstr">
      <vt:lpstr>Arial</vt:lpstr>
      <vt:lpstr>Calibri</vt:lpstr>
      <vt:lpstr>Calibri Light</vt:lpstr>
      <vt:lpstr>Eras Bold ITC</vt:lpstr>
      <vt:lpstr>Eras Demi ITC</vt:lpstr>
      <vt:lpstr>Thème Office</vt:lpstr>
      <vt:lpstr>JPWG POEMES URBAINS VOLUME 2</vt:lpstr>
      <vt:lpstr>CE RECUEIL EST MON POINT DE VUE SUR VOUS ET MOI </vt:lpstr>
      <vt:lpstr>EMOTION MONDE </vt:lpstr>
      <vt:lpstr>RIVES DETOURNEES </vt:lpstr>
      <vt:lpstr>LE VOL QUI VIOL </vt:lpstr>
      <vt:lpstr>IL PLEUT UNE GOUTTE D’EAU </vt:lpstr>
      <vt:lpstr>EPISODE CRUSOE </vt:lpstr>
      <vt:lpstr>D’UN MONDE EPLAURE AU MONDE A L’AUREE </vt:lpstr>
      <vt:lpstr>SPRINT SPIRIT  </vt:lpstr>
      <vt:lpstr>LES CASSIUS CLAY</vt:lpstr>
      <vt:lpstr>MON FUTUR EST MON PRESENT </vt:lpstr>
      <vt:lpstr>SOLITAIRES </vt:lpstr>
      <vt:lpstr>METAMORPHOSE SUICIDE </vt:lpstr>
      <vt:lpstr>L’ATTENTE </vt:lpstr>
      <vt:lpstr>SAINTETE SOLIDAIRE </vt:lpstr>
      <vt:lpstr>MESSAGE MASSACRE </vt:lpstr>
      <vt:lpstr>VOLS ET VIOLS ASSOCIES</vt:lpstr>
      <vt:lpstr>REVES DE TREVE A LA TRAINNE </vt:lpstr>
      <vt:lpstr>DES VIES ET DES SURVIES </vt:lpstr>
      <vt:lpstr>DEUX MONDES ET DEUX RIVES EN DERIVE </vt:lpstr>
      <vt:lpstr>O MONDE EMONDE</vt:lpstr>
      <vt:lpstr>EVASION INVASION </vt:lpstr>
      <vt:lpstr>VINDICTES ET VICTIMES </vt:lpstr>
      <vt:lpstr>MERCI POUR VOTRE AIMABLE ATTENTION !</vt:lpstr>
      <vt:lpstr>VOLUME 3 DE CE RECUEIL DE POÊMES A VENIR…</vt:lpstr>
    </vt:vector>
  </TitlesOfParts>
  <Company>NyrhuGroup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JPWG POEMES URBAINS</dc:title>
  <dc:creator>Utilisateur Windows</dc:creator>
  <cp:lastModifiedBy>Utilisateur Windows</cp:lastModifiedBy>
  <cp:revision>56</cp:revision>
  <dcterms:created xsi:type="dcterms:W3CDTF">2020-04-06T15:54:34Z</dcterms:created>
  <dcterms:modified xsi:type="dcterms:W3CDTF">2020-04-06T19:27:43Z</dcterms:modified>
</cp:coreProperties>
</file>