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58" r:id="rId7"/>
    <p:sldId id="263" r:id="rId8"/>
    <p:sldId id="264" r:id="rId9"/>
    <p:sldId id="265" r:id="rId10"/>
    <p:sldId id="266" r:id="rId11"/>
    <p:sldId id="269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9" r:id="rId22"/>
    <p:sldId id="278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8" r:id="rId31"/>
    <p:sldId id="290" r:id="rId32"/>
    <p:sldId id="291" r:id="rId33"/>
    <p:sldId id="292" r:id="rId34"/>
    <p:sldId id="293" r:id="rId35"/>
    <p:sldId id="295" r:id="rId36"/>
    <p:sldId id="29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950-8996-4B44-9FBE-04124DF9180B}" type="datetimeFigureOut">
              <a:rPr lang="en-US" smtClean="0"/>
              <a:t>7/20/2025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957A-DD90-4C01-8034-45925F4D94F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174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950-8996-4B44-9FBE-04124DF9180B}" type="datetimeFigureOut">
              <a:rPr lang="en-US" smtClean="0"/>
              <a:t>7/20/2025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957A-DD90-4C01-8034-45925F4D94F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02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950-8996-4B44-9FBE-04124DF9180B}" type="datetimeFigureOut">
              <a:rPr lang="en-US" smtClean="0"/>
              <a:t>7/20/2025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957A-DD90-4C01-8034-45925F4D94F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23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950-8996-4B44-9FBE-04124DF9180B}" type="datetimeFigureOut">
              <a:rPr lang="en-US" smtClean="0"/>
              <a:t>7/20/2025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957A-DD90-4C01-8034-45925F4D94F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606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950-8996-4B44-9FBE-04124DF9180B}" type="datetimeFigureOut">
              <a:rPr lang="en-US" smtClean="0"/>
              <a:t>7/20/2025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957A-DD90-4C01-8034-45925F4D94F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18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950-8996-4B44-9FBE-04124DF9180B}" type="datetimeFigureOut">
              <a:rPr lang="en-US" smtClean="0"/>
              <a:t>7/20/2025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957A-DD90-4C01-8034-45925F4D94F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02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950-8996-4B44-9FBE-04124DF9180B}" type="datetimeFigureOut">
              <a:rPr lang="en-US" smtClean="0"/>
              <a:t>7/20/2025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957A-DD90-4C01-8034-45925F4D94F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735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950-8996-4B44-9FBE-04124DF9180B}" type="datetimeFigureOut">
              <a:rPr lang="en-US" smtClean="0"/>
              <a:t>7/20/2025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957A-DD90-4C01-8034-45925F4D94F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539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950-8996-4B44-9FBE-04124DF9180B}" type="datetimeFigureOut">
              <a:rPr lang="en-US" smtClean="0"/>
              <a:t>7/20/2025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957A-DD90-4C01-8034-45925F4D94F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51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950-8996-4B44-9FBE-04124DF9180B}" type="datetimeFigureOut">
              <a:rPr lang="en-US" smtClean="0"/>
              <a:t>7/20/2025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957A-DD90-4C01-8034-45925F4D94F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5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950-8996-4B44-9FBE-04124DF9180B}" type="datetimeFigureOut">
              <a:rPr lang="en-US" smtClean="0"/>
              <a:t>7/20/2025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7957A-DD90-4C01-8034-45925F4D94F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325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2E950-8996-4B44-9FBE-04124DF9180B}" type="datetimeFigureOut">
              <a:rPr lang="en-US" smtClean="0"/>
              <a:t>7/20/2025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7957A-DD90-4C01-8034-45925F4D94F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71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>
            <a:normAutofit fontScale="90000"/>
          </a:bodyPr>
          <a:lstStyle/>
          <a:p>
            <a:r>
              <a:rPr lang="fr-SN" dirty="0" smtClean="0">
                <a:latin typeface="Eras Bold ITC" panose="020B0907030504020204" pitchFamily="34" charset="0"/>
              </a:rPr>
              <a:t>LES CHEMINS D’OPTIMISME DE JPWG</a:t>
            </a:r>
            <a:endParaRPr lang="en-US" dirty="0">
              <a:latin typeface="Eras Bold ITC" panose="020B0907030504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fr-SN" dirty="0" smtClean="0">
                <a:latin typeface="Eras Demi ITC" panose="020B0805030504020804" pitchFamily="34" charset="0"/>
              </a:rPr>
              <a:t>Il n’est pas bon de vivre en craignant tout ce qui pourrait nous arriver. Le grand anxieux s’</a:t>
            </a:r>
            <a:r>
              <a:rPr lang="fr-SN" dirty="0">
                <a:latin typeface="Eras Demi ITC" panose="020B0805030504020804" pitchFamily="34" charset="0"/>
              </a:rPr>
              <a:t>a</a:t>
            </a:r>
            <a:r>
              <a:rPr lang="fr-SN" dirty="0" smtClean="0">
                <a:latin typeface="Eras Demi ITC" panose="020B0805030504020804" pitchFamily="34" charset="0"/>
              </a:rPr>
              <a:t>ngoisse de voir la vie passer à côté de lui, ce qui l’angoisse encore plus.</a:t>
            </a:r>
            <a:endParaRPr lang="en-US" dirty="0">
              <a:latin typeface="Eras Demi ITC" panose="020B0805030504020804" pitchFamily="34" charset="0"/>
            </a:endParaRPr>
          </a:p>
        </p:txBody>
      </p:sp>
      <p:pic>
        <p:nvPicPr>
          <p:cNvPr id="4" name="Viviane Chidid - No Str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462775"/>
      </p:ext>
    </p:extLst>
  </p:cSld>
  <p:clrMapOvr>
    <a:masterClrMapping/>
  </p:clrMapOvr>
  <p:transition spd="slow" advClick="0" advTm="7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9513" y="166255"/>
            <a:ext cx="10515600" cy="988291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fr-SN" sz="3200" dirty="0">
                <a:latin typeface="Eras Bold ITC" panose="020B0907030504020204" pitchFamily="34" charset="0"/>
              </a:rPr>
              <a:t>LE POINT DE VUE A PARTAGER PAR TOUT LE MONDE</a:t>
            </a:r>
            <a:endParaRPr lang="en-US" sz="32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460" y="1196334"/>
            <a:ext cx="3652020" cy="5500032"/>
          </a:xfrm>
        </p:spPr>
      </p:pic>
    </p:spTree>
    <p:extLst>
      <p:ext uri="{BB962C8B-B14F-4D97-AF65-F5344CB8AC3E}">
        <p14:creationId xmlns:p14="http://schemas.microsoft.com/office/powerpoint/2010/main" val="1175347762"/>
      </p:ext>
    </p:extLst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0279" y="272764"/>
            <a:ext cx="10515600" cy="761711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SN" sz="4000" dirty="0" smtClean="0">
                <a:latin typeface="Eras Bold ITC" panose="020B0907030504020204" pitchFamily="34" charset="0"/>
              </a:rPr>
              <a:t>POURQUOI LE FAIRE ?</a:t>
            </a:r>
            <a:endParaRPr lang="en-US" sz="4000" dirty="0">
              <a:latin typeface="Eras Bold ITC" panose="020B09070305040202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79" y="1644723"/>
            <a:ext cx="6003637" cy="4502727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491" y="1157582"/>
            <a:ext cx="3669150" cy="5465463"/>
          </a:xfrm>
        </p:spPr>
      </p:pic>
    </p:spTree>
    <p:extLst>
      <p:ext uri="{BB962C8B-B14F-4D97-AF65-F5344CB8AC3E}">
        <p14:creationId xmlns:p14="http://schemas.microsoft.com/office/powerpoint/2010/main" val="1798383169"/>
      </p:ext>
    </p:extLst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753" y="365125"/>
            <a:ext cx="10515600" cy="1001857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SN" sz="4000" dirty="0" smtClean="0">
                <a:latin typeface="Eras Bold ITC" panose="020B0907030504020204" pitchFamily="34" charset="0"/>
              </a:rPr>
              <a:t>POURQUOI NE PAS LE FAIRE ?</a:t>
            </a:r>
            <a:endParaRPr lang="en-US" sz="4000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64" y="1447274"/>
            <a:ext cx="3819164" cy="5213605"/>
          </a:xfrm>
        </p:spPr>
      </p:pic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624" y="1465746"/>
            <a:ext cx="3205017" cy="5217922"/>
          </a:xfrm>
        </p:spPr>
      </p:pic>
    </p:spTree>
    <p:extLst>
      <p:ext uri="{BB962C8B-B14F-4D97-AF65-F5344CB8AC3E}">
        <p14:creationId xmlns:p14="http://schemas.microsoft.com/office/powerpoint/2010/main" val="562592925"/>
      </p:ext>
    </p:extLst>
  </p:cSld>
  <p:clrMapOvr>
    <a:masterClrMapping/>
  </p:clrMapOvr>
  <p:transition spd="slow" advClick="0" advTm="10000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7986" y="365125"/>
            <a:ext cx="10515600" cy="1325563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SN" dirty="0" smtClean="0">
                <a:latin typeface="Eras Bold ITC" panose="020B0907030504020204" pitchFamily="34" charset="0"/>
              </a:rPr>
              <a:t>POURQUOI S’EN FAIRE ?</a:t>
            </a:r>
            <a:endParaRPr lang="en-US" dirty="0">
              <a:latin typeface="Eras Bold ITC" panose="020B09070305040202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"/>
          <a:stretch/>
        </p:blipFill>
        <p:spPr>
          <a:xfrm>
            <a:off x="477986" y="1825624"/>
            <a:ext cx="5109983" cy="4749799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786" y="1825623"/>
            <a:ext cx="4749800" cy="4749800"/>
          </a:xfrm>
        </p:spPr>
      </p:pic>
    </p:spTree>
    <p:extLst>
      <p:ext uri="{BB962C8B-B14F-4D97-AF65-F5344CB8AC3E}">
        <p14:creationId xmlns:p14="http://schemas.microsoft.com/office/powerpoint/2010/main" val="1350462784"/>
      </p:ext>
    </p:extLst>
  </p:cSld>
  <p:clrMapOvr>
    <a:masterClrMapping/>
  </p:clrMapOvr>
  <p:transition spd="slow" advClick="0" advTm="10000"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2564" y="365126"/>
            <a:ext cx="10515600" cy="1075748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fr-SN" dirty="0">
                <a:latin typeface="Eras Bold ITC" panose="020B0907030504020204" pitchFamily="34" charset="0"/>
              </a:rPr>
              <a:t>POURQUOI S’EN FAIRE ?</a:t>
            </a:r>
            <a:endParaRPr lang="en-US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84"/>
          <a:stretch/>
        </p:blipFill>
        <p:spPr>
          <a:xfrm>
            <a:off x="422564" y="1560945"/>
            <a:ext cx="5904346" cy="5077267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527" y="1560945"/>
            <a:ext cx="3844637" cy="5077268"/>
          </a:xfrm>
        </p:spPr>
      </p:pic>
    </p:spTree>
    <p:extLst>
      <p:ext uri="{BB962C8B-B14F-4D97-AF65-F5344CB8AC3E}">
        <p14:creationId xmlns:p14="http://schemas.microsoft.com/office/powerpoint/2010/main" val="1757138919"/>
      </p:ext>
    </p:extLst>
  </p:cSld>
  <p:clrMapOvr>
    <a:masterClrMapping/>
  </p:clrMapOvr>
  <p:transition spd="slow" advClick="0" advTm="10000"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9511" y="309710"/>
            <a:ext cx="10515600" cy="974148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fr-SN" dirty="0">
                <a:latin typeface="Eras Bold ITC" panose="020B0907030504020204" pitchFamily="34" charset="0"/>
              </a:rPr>
              <a:t>POURQUOI S’EN FAIRE ?</a:t>
            </a:r>
            <a:endParaRPr lang="en-US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11" y="1390956"/>
            <a:ext cx="3951143" cy="5274980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256" y="1391517"/>
            <a:ext cx="4158674" cy="5274419"/>
          </a:xfrm>
        </p:spPr>
      </p:pic>
    </p:spTree>
    <p:extLst>
      <p:ext uri="{BB962C8B-B14F-4D97-AF65-F5344CB8AC3E}">
        <p14:creationId xmlns:p14="http://schemas.microsoft.com/office/powerpoint/2010/main" val="858580078"/>
      </p:ext>
    </p:extLst>
  </p:cSld>
  <p:clrMapOvr>
    <a:masterClrMapping/>
  </p:clrMapOvr>
  <p:transition spd="slow" advClick="0" advTm="10000"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749" y="318949"/>
            <a:ext cx="10515600" cy="992620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fr-SN" dirty="0" smtClean="0">
                <a:latin typeface="Eras Bold ITC" panose="020B0907030504020204" pitchFamily="34" charset="0"/>
              </a:rPr>
              <a:t>POURQUOI S’EN FAIRE ?</a:t>
            </a:r>
            <a:endParaRPr lang="en-US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64"/>
          <a:stretch/>
        </p:blipFill>
        <p:spPr>
          <a:xfrm>
            <a:off x="96258" y="1967345"/>
            <a:ext cx="5002224" cy="4045528"/>
          </a:xfrm>
        </p:spPr>
      </p:pic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8" r="2005" b="3090"/>
          <a:stretch/>
        </p:blipFill>
        <p:spPr>
          <a:xfrm>
            <a:off x="5477164" y="1725091"/>
            <a:ext cx="5786714" cy="4530035"/>
          </a:xfrm>
        </p:spPr>
      </p:pic>
    </p:spTree>
    <p:extLst>
      <p:ext uri="{BB962C8B-B14F-4D97-AF65-F5344CB8AC3E}">
        <p14:creationId xmlns:p14="http://schemas.microsoft.com/office/powerpoint/2010/main" val="3642225777"/>
      </p:ext>
    </p:extLst>
  </p:cSld>
  <p:clrMapOvr>
    <a:masterClrMapping/>
  </p:clrMapOvr>
  <p:transition spd="slow" advClick="0" advTm="10000"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3331" y="189642"/>
            <a:ext cx="10515600" cy="835602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fr-SN" dirty="0" smtClean="0">
                <a:latin typeface="Eras Bold ITC" panose="020B0907030504020204" pitchFamily="34" charset="0"/>
              </a:rPr>
              <a:t>POURQUOI S’EN FAIRE ?</a:t>
            </a:r>
            <a:endParaRPr lang="en-US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46" y="1126839"/>
            <a:ext cx="9818204" cy="5513151"/>
          </a:xfrm>
        </p:spPr>
      </p:pic>
    </p:spTree>
    <p:extLst>
      <p:ext uri="{BB962C8B-B14F-4D97-AF65-F5344CB8AC3E}">
        <p14:creationId xmlns:p14="http://schemas.microsoft.com/office/powerpoint/2010/main" val="2697040481"/>
      </p:ext>
    </p:extLst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7985" y="161926"/>
            <a:ext cx="10515600" cy="872548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fr-SN" dirty="0" smtClean="0">
                <a:latin typeface="Eras Bold ITC" panose="020B0907030504020204" pitchFamily="34" charset="0"/>
              </a:rPr>
              <a:t>POURQUOI S’EN FAIRE ?</a:t>
            </a:r>
            <a:endParaRPr lang="en-US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422" y="1133786"/>
            <a:ext cx="4267200" cy="5654941"/>
          </a:xfrm>
        </p:spPr>
      </p:pic>
    </p:spTree>
    <p:extLst>
      <p:ext uri="{BB962C8B-B14F-4D97-AF65-F5344CB8AC3E}">
        <p14:creationId xmlns:p14="http://schemas.microsoft.com/office/powerpoint/2010/main" val="3232731879"/>
      </p:ext>
    </p:extLst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5693" y="143452"/>
            <a:ext cx="10515600" cy="734003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fr-SN" dirty="0" smtClean="0">
                <a:latin typeface="Eras Bold ITC" panose="020B0907030504020204" pitchFamily="34" charset="0"/>
              </a:rPr>
              <a:t>POURQUOI S’EN FAIRE ?</a:t>
            </a:r>
            <a:endParaRPr lang="en-US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32" y="979055"/>
            <a:ext cx="8557246" cy="5708072"/>
          </a:xfrm>
        </p:spPr>
      </p:pic>
    </p:spTree>
    <p:extLst>
      <p:ext uri="{BB962C8B-B14F-4D97-AF65-F5344CB8AC3E}">
        <p14:creationId xmlns:p14="http://schemas.microsoft.com/office/powerpoint/2010/main" val="2833014103"/>
      </p:ext>
    </p:extLst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04949"/>
            <a:ext cx="4280852" cy="1652451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fr-SN" sz="2800" dirty="0" smtClean="0">
                <a:latin typeface="Eras Bold ITC" panose="020B0907030504020204" pitchFamily="34" charset="0"/>
              </a:rPr>
              <a:t>LES CHEMINS D’OPTIMISME DE JPWG</a:t>
            </a:r>
            <a:endParaRPr lang="fr-FR" sz="2800" dirty="0">
              <a:latin typeface="Eras Bold ITC" panose="020B0907030504020204" pitchFamily="34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53851" y="2109652"/>
            <a:ext cx="4266789" cy="381158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fr-FR" dirty="0" smtClean="0">
                <a:latin typeface="Eras Demi ITC" panose="020B0805030504020804" pitchFamily="34" charset="0"/>
              </a:rPr>
              <a:t>L ’Afrique a toujours sa joie de vivre spontanée mais beaucoup moins d’optimisme que par le passé, aujourd’hui.</a:t>
            </a:r>
          </a:p>
          <a:p>
            <a:r>
              <a:rPr lang="fr-FR" dirty="0" smtClean="0">
                <a:latin typeface="Eras Demi ITC" panose="020B0805030504020804" pitchFamily="34" charset="0"/>
              </a:rPr>
              <a:t>Les jeunes constituent pourtant l’essentiel de notre population.</a:t>
            </a:r>
          </a:p>
          <a:p>
            <a:r>
              <a:rPr lang="fr-FR" dirty="0" smtClean="0">
                <a:latin typeface="Eras Demi ITC" panose="020B0805030504020804" pitchFamily="34" charset="0"/>
              </a:rPr>
              <a:t>Comme un fusil en bandoulière, leur premier réflexe est de rendre impossible le possible là où d’autres font l’inverse avec le succès au bout de la démarche. </a:t>
            </a:r>
          </a:p>
          <a:p>
            <a:r>
              <a:rPr lang="fr-FR" dirty="0" smtClean="0">
                <a:latin typeface="Eras Demi ITC" panose="020B0805030504020804" pitchFamily="34" charset="0"/>
              </a:rPr>
              <a:t>Il nous faut tous retourner à l’école de l’optimisme afin de revoir la vie du meilleur côté et de faire face aux problèmes qu’elle nous soumet en apporteur de solutions.</a:t>
            </a:r>
          </a:p>
          <a:p>
            <a:r>
              <a:rPr lang="fr-FR" dirty="0" smtClean="0">
                <a:latin typeface="Eras Demi ITC" panose="020B0805030504020804" pitchFamily="34" charset="0"/>
              </a:rPr>
              <a:t>Puisse ce travail contribuer à nous changer effectivement. </a:t>
            </a:r>
            <a:endParaRPr lang="fr-FR" dirty="0">
              <a:latin typeface="Eras Demi ITC" panose="020B0805030504020804" pitchFamily="34" charset="0"/>
            </a:endParaRP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6"/>
          <a:stretch/>
        </p:blipFill>
        <p:spPr>
          <a:xfrm rot="5400000">
            <a:off x="5236293" y="1338534"/>
            <a:ext cx="6762352" cy="42765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2614274"/>
      </p:ext>
    </p:extLst>
  </p:cSld>
  <p:clrMapOvr>
    <a:masterClrMapping/>
  </p:clrMapOvr>
  <p:transition spd="slow" advClick="0" advTm="10000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7224" y="171163"/>
            <a:ext cx="10515600" cy="743238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fr-SN" dirty="0" smtClean="0">
                <a:latin typeface="Eras Bold ITC" panose="020B0907030504020204" pitchFamily="34" charset="0"/>
              </a:rPr>
              <a:t>POURQUOI S’EN FAIRE ?</a:t>
            </a:r>
            <a:endParaRPr lang="en-US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29" y="960584"/>
            <a:ext cx="7672341" cy="5809671"/>
          </a:xfrm>
        </p:spPr>
      </p:pic>
    </p:spTree>
    <p:extLst>
      <p:ext uri="{BB962C8B-B14F-4D97-AF65-F5344CB8AC3E}">
        <p14:creationId xmlns:p14="http://schemas.microsoft.com/office/powerpoint/2010/main" val="42517667"/>
      </p:ext>
    </p:extLst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46915" y="1122363"/>
            <a:ext cx="9144000" cy="2387600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>
            <a:normAutofit fontScale="90000"/>
          </a:bodyPr>
          <a:lstStyle/>
          <a:p>
            <a:r>
              <a:rPr lang="fr-SN" dirty="0" smtClean="0">
                <a:latin typeface="Eras Bold ITC" panose="020B0907030504020204" pitchFamily="34" charset="0"/>
              </a:rPr>
              <a:t>LES CHEMINS D’OPTIMISME DE JPWG</a:t>
            </a:r>
            <a:endParaRPr lang="en-US" dirty="0">
              <a:latin typeface="Eras Bold ITC" panose="020B0907030504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37676" y="3602038"/>
            <a:ext cx="9144000" cy="165576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fr-SN" dirty="0" smtClean="0">
                <a:latin typeface="Eras Demi ITC" panose="020B0805030504020804" pitchFamily="34" charset="0"/>
              </a:rPr>
              <a:t>Ne vous demandez pas ce que demain apportera, et profitez de chaque jour alloué par le destin.</a:t>
            </a:r>
          </a:p>
          <a:p>
            <a:r>
              <a:rPr lang="fr-SN" dirty="0" smtClean="0">
                <a:latin typeface="Eras Demi ITC" panose="020B0805030504020804" pitchFamily="34" charset="0"/>
              </a:rPr>
              <a:t>Horace</a:t>
            </a:r>
            <a:endParaRPr lang="en-US" dirty="0"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396805"/>
      </p:ext>
    </p:extLst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rgbClr val="7030A0"/>
          </a:solidFill>
        </p:spPr>
        <p:txBody>
          <a:bodyPr anchor="ctr"/>
          <a:lstStyle/>
          <a:p>
            <a:r>
              <a:rPr lang="fr-SN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POURQUOI S’EN FAIRE 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2"/>
          <a:stretch/>
        </p:blipFill>
        <p:spPr>
          <a:xfrm>
            <a:off x="4876800" y="1108366"/>
            <a:ext cx="6404176" cy="4304146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fr-SN" dirty="0" smtClean="0">
                <a:latin typeface="Eras Bold ITC" panose="020B0907030504020204" pitchFamily="34" charset="0"/>
              </a:rPr>
              <a:t>Le bel âge</a:t>
            </a:r>
            <a:endParaRPr lang="en-US" dirty="0">
              <a:latin typeface="Eras Bold ITC" panose="020B0907030504020204" pitchFamily="34" charset="0"/>
            </a:endParaRPr>
          </a:p>
          <a:p>
            <a:r>
              <a:rPr lang="fr-SN" dirty="0" smtClean="0">
                <a:latin typeface="Eras Demi ITC" panose="020B0805030504020804" pitchFamily="34" charset="0"/>
              </a:rPr>
              <a:t>S j’ai pu voir loin, c’est en montant sur les épaules des géants. </a:t>
            </a:r>
            <a:endParaRPr lang="en-US" dirty="0"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025357"/>
      </p:ext>
    </p:extLst>
  </p:cSld>
  <p:clrMapOvr>
    <a:masterClrMapping/>
  </p:clrMapOvr>
  <p:transition spd="slow" advClick="0" advTm="7000"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3535" y="457200"/>
            <a:ext cx="3932237" cy="1600200"/>
          </a:xfrm>
          <a:solidFill>
            <a:srgbClr val="7030A0"/>
          </a:solidFill>
        </p:spPr>
        <p:txBody>
          <a:bodyPr anchor="ctr"/>
          <a:lstStyle/>
          <a:p>
            <a:r>
              <a:rPr lang="fr-SN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POURQUOI S’EN FAIRE 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0"/>
          <a:stretch/>
        </p:blipFill>
        <p:spPr>
          <a:xfrm>
            <a:off x="4716608" y="554183"/>
            <a:ext cx="6539747" cy="5296333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73534" y="2057400"/>
            <a:ext cx="3932237" cy="381158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fr-SN" dirty="0" smtClean="0">
                <a:latin typeface="Eras Demi ITC" panose="020B0805030504020804" pitchFamily="34" charset="0"/>
              </a:rPr>
              <a:t>Mon âme ne cherche pas l’immortalité mais épuise le royaume du possible.</a:t>
            </a:r>
          </a:p>
          <a:p>
            <a:r>
              <a:rPr lang="fr-SN" dirty="0" smtClean="0">
                <a:latin typeface="Eras Demi ITC" panose="020B0805030504020804" pitchFamily="34" charset="0"/>
              </a:rPr>
              <a:t>Pindare</a:t>
            </a:r>
            <a:endParaRPr lang="en-US" dirty="0"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822186"/>
      </p:ext>
    </p:extLst>
  </p:cSld>
  <p:clrMapOvr>
    <a:masterClrMapping/>
  </p:clrMapOvr>
  <p:transition spd="slow" advClick="0" advTm="7000"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rgbClr val="7030A0"/>
          </a:solidFill>
        </p:spPr>
        <p:txBody>
          <a:bodyPr anchor="ctr"/>
          <a:lstStyle/>
          <a:p>
            <a:r>
              <a:rPr lang="fr-SN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POURQUOI S’EN FAIRE 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472" y="455325"/>
            <a:ext cx="5413663" cy="5413663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fr-SN" dirty="0" smtClean="0">
                <a:latin typeface="Eras Demi ITC" panose="020B0805030504020804" pitchFamily="34" charset="0"/>
              </a:rPr>
              <a:t>Ne cherchons pas à marcher dans les pas du sage. Cherchons ce qu’il cherche.</a:t>
            </a:r>
            <a:endParaRPr lang="en-US" dirty="0"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601683"/>
      </p:ext>
    </p:extLst>
  </p:cSld>
  <p:clrMapOvr>
    <a:masterClrMapping/>
  </p:clrMapOvr>
  <p:transition spd="slow" advClick="0" advTm="7000">
    <p:comb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rgbClr val="7030A0"/>
          </a:solidFill>
        </p:spPr>
        <p:txBody>
          <a:bodyPr anchor="ctr"/>
          <a:lstStyle/>
          <a:p>
            <a:r>
              <a:rPr lang="fr-SN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POURQUOI S’EN FAIRE 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571" y="523293"/>
            <a:ext cx="5345696" cy="5345696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fr-SN" dirty="0" smtClean="0">
                <a:latin typeface="Eras Demi ITC" panose="020B0805030504020804" pitchFamily="34" charset="0"/>
              </a:rPr>
              <a:t>Tout le monde peut contempler l’infini mais quelqu’un doit réparer la plomberie.</a:t>
            </a:r>
            <a:endParaRPr lang="en-US" dirty="0"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134317"/>
      </p:ext>
    </p:extLst>
  </p:cSld>
  <p:clrMapOvr>
    <a:masterClrMapping/>
  </p:clrMapOvr>
  <p:transition spd="slow" advClick="0" advTm="7000"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rgbClr val="7030A0"/>
          </a:solidFill>
        </p:spPr>
        <p:txBody>
          <a:bodyPr anchor="ctr"/>
          <a:lstStyle/>
          <a:p>
            <a:r>
              <a:rPr lang="fr-SN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POURQUOI S’EN FAIRE 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0"/>
          <a:stretch/>
        </p:blipFill>
        <p:spPr>
          <a:xfrm>
            <a:off x="5005660" y="725745"/>
            <a:ext cx="6174235" cy="5143243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fr-SN" dirty="0" smtClean="0">
                <a:latin typeface="Eras Demi ITC" panose="020B0805030504020804" pitchFamily="34" charset="0"/>
              </a:rPr>
              <a:t>La vie n’est pas une science exacte, c’est un art. </a:t>
            </a:r>
          </a:p>
          <a:p>
            <a:r>
              <a:rPr lang="fr-SN" dirty="0" smtClean="0">
                <a:latin typeface="Eras Demi ITC" panose="020B0805030504020804" pitchFamily="34" charset="0"/>
              </a:rPr>
              <a:t>Samuel Butler</a:t>
            </a:r>
            <a:endParaRPr lang="en-US" dirty="0"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418259"/>
      </p:ext>
    </p:extLst>
  </p:cSld>
  <p:clrMapOvr>
    <a:masterClrMapping/>
  </p:clrMapOvr>
  <p:transition spd="slow" advClick="0" advTm="7000">
    <p:comb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6306" y="457200"/>
            <a:ext cx="3932237" cy="1600200"/>
          </a:xfrm>
          <a:solidFill>
            <a:srgbClr val="7030A0"/>
          </a:solidFill>
        </p:spPr>
        <p:txBody>
          <a:bodyPr anchor="ctr"/>
          <a:lstStyle/>
          <a:p>
            <a:r>
              <a:rPr lang="fr-SN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POURQUOI S’EN FAIRE 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545" y="842046"/>
            <a:ext cx="7057896" cy="4653586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47067" y="2057400"/>
            <a:ext cx="3932237" cy="381158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fr-SN" dirty="0" smtClean="0">
                <a:latin typeface="Eras Demi ITC" panose="020B0805030504020804" pitchFamily="34" charset="0"/>
              </a:rPr>
              <a:t>La vraie connaissance c’est savoir l’étendue de son ignorance.</a:t>
            </a:r>
          </a:p>
          <a:p>
            <a:r>
              <a:rPr lang="fr-SN" dirty="0" err="1" smtClean="0">
                <a:latin typeface="Eras Demi ITC" panose="020B0805030504020804" pitchFamily="34" charset="0"/>
              </a:rPr>
              <a:t>Conficius</a:t>
            </a:r>
            <a:endParaRPr lang="en-US" dirty="0"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232031"/>
      </p:ext>
    </p:extLst>
  </p:cSld>
  <p:clrMapOvr>
    <a:masterClrMapping/>
  </p:clrMapOvr>
  <p:transition spd="slow" advClick="0" advTm="7000">
    <p:comb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2628" y="457200"/>
            <a:ext cx="3932237" cy="1600200"/>
          </a:xfrm>
          <a:solidFill>
            <a:srgbClr val="7030A0"/>
          </a:solidFill>
        </p:spPr>
        <p:txBody>
          <a:bodyPr anchor="ctr"/>
          <a:lstStyle/>
          <a:p>
            <a:r>
              <a:rPr lang="fr-SN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POURQUOI S’EN FAIRE 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2"/>
          <a:stretch/>
        </p:blipFill>
        <p:spPr>
          <a:xfrm>
            <a:off x="4590473" y="1072212"/>
            <a:ext cx="6489007" cy="4769861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42628" y="2057400"/>
            <a:ext cx="3932237" cy="381158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fr-SN" dirty="0" smtClean="0">
                <a:latin typeface="Eras Demi ITC" panose="020B0805030504020804" pitchFamily="34" charset="0"/>
              </a:rPr>
              <a:t>Je cherche des hommes qui aient une capacité infinie de ne pas savoir </a:t>
            </a:r>
            <a:r>
              <a:rPr lang="fr-SN" smtClean="0">
                <a:latin typeface="Eras Demi ITC" panose="020B0805030504020804" pitchFamily="34" charset="0"/>
              </a:rPr>
              <a:t>ce qui </a:t>
            </a:r>
            <a:r>
              <a:rPr lang="fr-SN" dirty="0" smtClean="0">
                <a:latin typeface="Eras Demi ITC" panose="020B0805030504020804" pitchFamily="34" charset="0"/>
              </a:rPr>
              <a:t>est infaisable.</a:t>
            </a:r>
          </a:p>
          <a:p>
            <a:r>
              <a:rPr lang="fr-SN" dirty="0" smtClean="0">
                <a:latin typeface="Eras Demi ITC" panose="020B0805030504020804" pitchFamily="34" charset="0"/>
              </a:rPr>
              <a:t>Henry Ford</a:t>
            </a:r>
            <a:endParaRPr lang="en-US" dirty="0"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680107"/>
      </p:ext>
    </p:extLst>
  </p:cSld>
  <p:clrMapOvr>
    <a:masterClrMapping/>
  </p:clrMapOvr>
  <p:transition spd="slow" advClick="0" advTm="7000">
    <p:comb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rgbClr val="7030A0"/>
          </a:solidFill>
        </p:spPr>
        <p:txBody>
          <a:bodyPr anchor="ctr"/>
          <a:lstStyle/>
          <a:p>
            <a:r>
              <a:rPr lang="fr-SN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POURQUOI S’EN FAIRE 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1"/>
          <a:stretch/>
        </p:blipFill>
        <p:spPr>
          <a:xfrm>
            <a:off x="4876800" y="1182255"/>
            <a:ext cx="6388181" cy="4686733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fr-SN" dirty="0" smtClean="0">
                <a:latin typeface="Eras Demi ITC" panose="020B0805030504020804" pitchFamily="34" charset="0"/>
              </a:rPr>
              <a:t>L’homme peut naître mais, pour naître, il doit d’abord mourir et, pour mourir, il doit d’abord s’éveiller.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953601"/>
      </p:ext>
    </p:extLst>
  </p:cSld>
  <p:clrMapOvr>
    <a:masterClrMapping/>
  </p:clrMapOvr>
  <p:transition spd="slow" advClick="0" advTm="7000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4993" y="457200"/>
            <a:ext cx="3932237" cy="1600200"/>
          </a:xfrm>
          <a:solidFill>
            <a:srgbClr val="7030A0"/>
          </a:solidFill>
        </p:spPr>
        <p:txBody>
          <a:bodyPr anchor="ctr"/>
          <a:lstStyle/>
          <a:p>
            <a:r>
              <a:rPr lang="fr-SN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POURQUOI S’EN FAIRE ?</a:t>
            </a:r>
            <a:endParaRPr lang="en-US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18" y="883159"/>
            <a:ext cx="6484814" cy="4730031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34993" y="2057400"/>
            <a:ext cx="3932237" cy="381158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fr-SN" dirty="0" smtClean="0">
                <a:latin typeface="Eras Demi ITC" panose="020B0805030504020804" pitchFamily="34" charset="0"/>
              </a:rPr>
              <a:t>Ne dédaigne pas ce qui est proche en visant ce qui est lointain.</a:t>
            </a:r>
          </a:p>
          <a:p>
            <a:r>
              <a:rPr lang="fr-SN" dirty="0" smtClean="0">
                <a:latin typeface="Eras Demi ITC" panose="020B0805030504020804" pitchFamily="34" charset="0"/>
              </a:rPr>
              <a:t>Euripide</a:t>
            </a:r>
          </a:p>
          <a:p>
            <a:r>
              <a:rPr lang="fr-SN" dirty="0" smtClean="0">
                <a:latin typeface="Eras Demi ITC" panose="020B0805030504020804" pitchFamily="34" charset="0"/>
              </a:rPr>
              <a:t>La vie n’est pas la destination, elle est le voyage.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532797"/>
      </p:ext>
    </p:extLst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26837" y="1113127"/>
            <a:ext cx="9144000" cy="2387600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>
            <a:normAutofit fontScale="90000"/>
          </a:bodyPr>
          <a:lstStyle/>
          <a:p>
            <a:r>
              <a:rPr lang="fr-SN" dirty="0" smtClean="0">
                <a:latin typeface="Eras Bold ITC" panose="020B0907030504020204" pitchFamily="34" charset="0"/>
              </a:rPr>
              <a:t>LES CHEMINS D’OPTIMISME DE JPWG</a:t>
            </a:r>
            <a:endParaRPr lang="en-US" dirty="0">
              <a:latin typeface="Eras Bold ITC" panose="020B0907030504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26837" y="3602038"/>
            <a:ext cx="9144000" cy="165576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fr-SN" dirty="0" smtClean="0">
                <a:latin typeface="Eras Demi ITC" panose="020B0805030504020804" pitchFamily="34" charset="0"/>
              </a:rPr>
              <a:t>Et tu trouveras le soulagement, si tu vis chacun des actes de ta vie comme si c’était le dernier. </a:t>
            </a:r>
          </a:p>
          <a:p>
            <a:r>
              <a:rPr lang="fr-SN" dirty="0" smtClean="0">
                <a:latin typeface="Eras Demi ITC" panose="020B0805030504020804" pitchFamily="34" charset="0"/>
              </a:rPr>
              <a:t>Marc Aurel</a:t>
            </a:r>
            <a:endParaRPr lang="en-US" dirty="0"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4925"/>
      </p:ext>
    </p:extLst>
  </p:cSld>
  <p:clrMapOvr>
    <a:masterClrMapping/>
  </p:clrMapOvr>
  <p:transition spd="slow" advClick="0" advTm="7000">
    <p:comb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3329" y="365125"/>
            <a:ext cx="10515600" cy="1325563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fr-SN" dirty="0" smtClean="0">
                <a:latin typeface="Eras Bold ITC" panose="020B0907030504020204" pitchFamily="34" charset="0"/>
              </a:rPr>
              <a:t>POURQUOI S’EN FAIRE ?</a:t>
            </a:r>
            <a:endParaRPr lang="en-US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1" t="8989" r="13858" b="8016"/>
          <a:stretch/>
        </p:blipFill>
        <p:spPr>
          <a:xfrm>
            <a:off x="838199" y="1825624"/>
            <a:ext cx="4001656" cy="4599045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19" y="1825624"/>
            <a:ext cx="4599045" cy="4599045"/>
          </a:xfrm>
        </p:spPr>
      </p:pic>
    </p:spTree>
    <p:extLst>
      <p:ext uri="{BB962C8B-B14F-4D97-AF65-F5344CB8AC3E}">
        <p14:creationId xmlns:p14="http://schemas.microsoft.com/office/powerpoint/2010/main" val="799831908"/>
      </p:ext>
    </p:extLst>
  </p:cSld>
  <p:clrMapOvr>
    <a:masterClrMapping/>
  </p:clrMapOvr>
  <p:transition spd="slow" advClick="0" advTm="10000">
    <p:comb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9509" y="365125"/>
            <a:ext cx="10515600" cy="1325563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fr-SN" dirty="0" smtClean="0">
                <a:latin typeface="Eras Bold ITC" panose="020B0907030504020204" pitchFamily="34" charset="0"/>
              </a:rPr>
              <a:t>POURQUOI S’EN FAIRE ?</a:t>
            </a:r>
            <a:endParaRPr lang="en-US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09" y="1825623"/>
            <a:ext cx="3752273" cy="4905917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782" y="1825623"/>
            <a:ext cx="4693327" cy="4905917"/>
          </a:xfrm>
        </p:spPr>
      </p:pic>
    </p:spTree>
    <p:extLst>
      <p:ext uri="{BB962C8B-B14F-4D97-AF65-F5344CB8AC3E}">
        <p14:creationId xmlns:p14="http://schemas.microsoft.com/office/powerpoint/2010/main" val="2814906318"/>
      </p:ext>
    </p:extLst>
  </p:cSld>
  <p:clrMapOvr>
    <a:masterClrMapping/>
  </p:clrMapOvr>
  <p:transition spd="slow" advClick="0" advTm="10000">
    <p:comb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9509" y="365126"/>
            <a:ext cx="10515600" cy="1103456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fr-SN" dirty="0" smtClean="0">
                <a:latin typeface="Eras Bold ITC" panose="020B0907030504020204" pitchFamily="34" charset="0"/>
              </a:rPr>
              <a:t>POURQUOI S’EN FAIRE ?</a:t>
            </a:r>
            <a:endParaRPr lang="en-US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r="22264"/>
          <a:stretch/>
        </p:blipFill>
        <p:spPr>
          <a:xfrm>
            <a:off x="459509" y="1588656"/>
            <a:ext cx="4999182" cy="5132250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588656"/>
            <a:ext cx="3888509" cy="5137113"/>
          </a:xfrm>
        </p:spPr>
      </p:pic>
    </p:spTree>
    <p:extLst>
      <p:ext uri="{BB962C8B-B14F-4D97-AF65-F5344CB8AC3E}">
        <p14:creationId xmlns:p14="http://schemas.microsoft.com/office/powerpoint/2010/main" val="468813985"/>
      </p:ext>
    </p:extLst>
  </p:cSld>
  <p:clrMapOvr>
    <a:masterClrMapping/>
  </p:clrMapOvr>
  <p:transition spd="slow" advClick="0" advTm="10000">
    <p:comb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1036" y="318943"/>
            <a:ext cx="10515600" cy="1325563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SN" sz="4800" dirty="0" smtClean="0">
                <a:latin typeface="Eras Bold ITC" panose="020B0907030504020204" pitchFamily="34" charset="0"/>
              </a:rPr>
              <a:t>POURQUOI S’EN FAIRE ?</a:t>
            </a:r>
            <a:endParaRPr lang="en-US" sz="48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"/>
          <a:stretch/>
        </p:blipFill>
        <p:spPr>
          <a:xfrm>
            <a:off x="441036" y="2559914"/>
            <a:ext cx="5791444" cy="3365214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84"/>
          <a:stretch/>
        </p:blipFill>
        <p:spPr>
          <a:xfrm>
            <a:off x="6530983" y="1825624"/>
            <a:ext cx="4425653" cy="4833793"/>
          </a:xfrm>
          <a:blipFill>
            <a:blip r:embed="rId5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2302986168"/>
      </p:ext>
    </p:extLst>
  </p:cSld>
  <p:clrMapOvr>
    <a:masterClrMapping/>
  </p:clrMapOvr>
  <p:transition spd="slow" advClick="0" advTm="10000">
    <p:comb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36073" y="2142058"/>
            <a:ext cx="9144000" cy="2387600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>
            <a:normAutofit fontScale="90000"/>
          </a:bodyPr>
          <a:lstStyle/>
          <a:p>
            <a:r>
              <a:rPr lang="fr-FR" dirty="0" smtClean="0">
                <a:latin typeface="Eras Bold ITC" panose="020B0907030504020204" pitchFamily="34" charset="0"/>
              </a:rPr>
              <a:t>MERCI DE VOTRE AIMABLE ATTENTION !</a:t>
            </a:r>
            <a:endParaRPr lang="fr-FR" dirty="0"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83638"/>
      </p:ext>
    </p:extLst>
  </p:cSld>
  <p:clrMapOvr>
    <a:masterClrMapping/>
  </p:clrMapOvr>
  <p:transition spd="slow" advClick="0" advTm="3000">
    <p:comb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9788" y="4825218"/>
            <a:ext cx="1228163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rgbClr val="7030A0"/>
          </a:solidFill>
        </p:spPr>
        <p:txBody>
          <a:bodyPr anchor="ctr">
            <a:normAutofit fontScale="90000"/>
          </a:bodyPr>
          <a:lstStyle/>
          <a:p>
            <a:r>
              <a:rPr lang="fr-FR" smtClean="0">
                <a:solidFill>
                  <a:schemeClr val="bg1">
                    <a:lumMod val="95000"/>
                  </a:schemeClr>
                </a:solidFill>
                <a:latin typeface="Eras Bold ITC" panose="020B0907030504020204" pitchFamily="34" charset="0"/>
              </a:rPr>
              <a:t>VOLUME 2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Eras Bold ITC" panose="020B0907030504020204" pitchFamily="34" charset="0"/>
              </a:rPr>
              <a:t>DE CE </a:t>
            </a:r>
            <a:r>
              <a:rPr lang="fr-FR" smtClean="0">
                <a:solidFill>
                  <a:schemeClr val="bg1">
                    <a:lumMod val="95000"/>
                  </a:schemeClr>
                </a:solidFill>
                <a:latin typeface="Eras Bold ITC" panose="020B0907030504020204" pitchFamily="34" charset="0"/>
              </a:rPr>
              <a:t>RECUEIL DE REFLEXIONS DE VIE A </a:t>
            </a:r>
            <a:r>
              <a:rPr lang="fr-FR" dirty="0" smtClean="0">
                <a:solidFill>
                  <a:schemeClr val="bg1">
                    <a:lumMod val="95000"/>
                  </a:schemeClr>
                </a:solidFill>
                <a:latin typeface="Eras Bold ITC" panose="020B0907030504020204" pitchFamily="34" charset="0"/>
              </a:rPr>
              <a:t>VENIR…</a:t>
            </a:r>
            <a:endParaRPr lang="fr-FR" dirty="0">
              <a:solidFill>
                <a:schemeClr val="bg1">
                  <a:lumMod val="95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99604"/>
            <a:ext cx="3932237" cy="381158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fr-FR" dirty="0" smtClean="0">
                <a:latin typeface="Eras Demi ITC" panose="020B0805030504020804" pitchFamily="34" charset="0"/>
              </a:rPr>
              <a:t>Te préoccuper de ton sort après la mort est aussi absurde que de te t’interroger sur ce que devient ton point en ouvrant la main.</a:t>
            </a:r>
          </a:p>
          <a:p>
            <a:r>
              <a:rPr lang="fr-FR" dirty="0" smtClean="0">
                <a:latin typeface="Eras Demi ITC" panose="020B0805030504020804" pitchFamily="34" charset="0"/>
              </a:rPr>
              <a:t>Pensée bouddhiste</a:t>
            </a:r>
          </a:p>
          <a:p>
            <a:endParaRPr lang="fr-FR" dirty="0">
              <a:latin typeface="Eras Demi ITC" panose="020B0805030504020804" pitchFamily="34" charset="0"/>
            </a:endParaRPr>
          </a:p>
          <a:p>
            <a:endParaRPr lang="fr-FR" dirty="0" smtClean="0">
              <a:latin typeface="Eras Demi ITC" panose="020B0805030504020804" pitchFamily="34" charset="0"/>
            </a:endParaRPr>
          </a:p>
          <a:p>
            <a:r>
              <a:rPr lang="fr-FR" sz="2800" dirty="0" smtClean="0">
                <a:latin typeface="Eras Bold ITC" panose="020B0907030504020204" pitchFamily="34" charset="0"/>
              </a:rPr>
              <a:t>JPWG</a:t>
            </a:r>
            <a:endParaRPr lang="fr-FR" sz="2800" dirty="0">
              <a:latin typeface="Eras Bold ITC" panose="020B0907030504020204" pitchFamily="34" charset="0"/>
            </a:endParaRPr>
          </a:p>
        </p:txBody>
      </p:sp>
      <p:pic>
        <p:nvPicPr>
          <p:cNvPr id="5" name="Espace réservé du contenu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6"/>
          <a:stretch/>
        </p:blipFill>
        <p:spPr>
          <a:xfrm rot="5400000">
            <a:off x="4994660" y="815985"/>
            <a:ext cx="6583680" cy="51486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31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rgbClr val="7030A0"/>
          </a:solidFill>
        </p:spPr>
        <p:txBody>
          <a:bodyPr anchor="ctr"/>
          <a:lstStyle/>
          <a:p>
            <a:r>
              <a:rPr lang="fr-SN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POURQUOI S’EN FAIRE ?</a:t>
            </a:r>
            <a:endParaRPr lang="en-US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113" y="112006"/>
            <a:ext cx="3943928" cy="6408883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fr-SN" dirty="0" smtClean="0">
                <a:latin typeface="Eras Bold ITC" panose="020B0907030504020204" pitchFamily="34" charset="0"/>
              </a:rPr>
              <a:t>Pourquoi craindre l’avenir ?</a:t>
            </a:r>
          </a:p>
          <a:p>
            <a:r>
              <a:rPr lang="fr-SN" dirty="0" smtClean="0">
                <a:latin typeface="Eras Demi ITC" panose="020B0805030504020804" pitchFamily="34" charset="0"/>
              </a:rPr>
              <a:t>Si nous voulons vivre longtemps, il nous faudra échanger nos problèmes imaginaires contre de vrais. Un océan de soucis deviendra alors un charmant ruisseau facile à traverser.</a:t>
            </a:r>
            <a:endParaRPr lang="en-US" dirty="0"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322469"/>
      </p:ext>
    </p:extLst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rgbClr val="7030A0"/>
          </a:solidFill>
        </p:spPr>
        <p:txBody>
          <a:bodyPr anchor="ctr"/>
          <a:lstStyle/>
          <a:p>
            <a:r>
              <a:rPr lang="fr-SN" dirty="0" smtClean="0">
                <a:solidFill>
                  <a:schemeClr val="bg1"/>
                </a:solidFill>
                <a:latin typeface="Eras Bold ITC" panose="020B0907030504020204" pitchFamily="34" charset="0"/>
              </a:rPr>
              <a:t>POURQUOI S’EN FAIRE ?</a:t>
            </a:r>
            <a:endParaRPr lang="en-US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436" y="482961"/>
            <a:ext cx="4008582" cy="5378090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fr-SN" dirty="0" smtClean="0">
                <a:latin typeface="Eras Demi ITC" panose="020B0805030504020804" pitchFamily="34" charset="0"/>
              </a:rPr>
              <a:t>On peut savourer un instant  de gloire éphémère et rester dans l’ombre pour toujours.</a:t>
            </a:r>
          </a:p>
          <a:p>
            <a:r>
              <a:rPr lang="fr-SN" dirty="0" smtClean="0">
                <a:latin typeface="Eras Demi ITC" panose="020B0805030504020804" pitchFamily="34" charset="0"/>
              </a:rPr>
              <a:t>Personne ne peut devenir meilleur qu’il n’est, sans d’abord devenir ce qu’il est.</a:t>
            </a:r>
            <a:endParaRPr lang="en-US" dirty="0"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821436"/>
      </p:ext>
    </p:extLst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8045" y="457200"/>
            <a:ext cx="3932237" cy="1600200"/>
          </a:xfrm>
          <a:solidFill>
            <a:srgbClr val="7030A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SN" dirty="0" smtClean="0">
                <a:latin typeface="Eras Bold ITC" panose="020B0907030504020204" pitchFamily="34" charset="0"/>
              </a:rPr>
              <a:t>POURQUOI S’EN FAIRE ?</a:t>
            </a:r>
            <a:endParaRPr lang="en-US" dirty="0">
              <a:latin typeface="Eras Bold ITC" panose="020B09070305040202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469" y="997527"/>
            <a:ext cx="6796425" cy="4512825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79574" y="2057400"/>
            <a:ext cx="3932237" cy="381158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fr-SN" dirty="0" smtClean="0">
                <a:latin typeface="Eras Demi ITC" panose="020B0805030504020804" pitchFamily="34" charset="0"/>
              </a:rPr>
              <a:t>A vouloir gagner sa vie, on en oublie souvent de la vivre. </a:t>
            </a:r>
          </a:p>
          <a:p>
            <a:r>
              <a:rPr lang="fr-SN" dirty="0" smtClean="0">
                <a:latin typeface="Eras Demi ITC" panose="020B0805030504020804" pitchFamily="34" charset="0"/>
              </a:rPr>
              <a:t>Si nous n’y prenons pas garde, nous passerons la moitié de notre vie à chercher des méthodes pour gagner du temps, qui en général ne marcheront pas.</a:t>
            </a:r>
            <a:endParaRPr lang="en-US" dirty="0"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281401"/>
      </p:ext>
    </p:extLst>
  </p:cSld>
  <p:clrMapOvr>
    <a:masterClrMapping/>
  </p:clrMapOvr>
  <p:transition spd="slow" advClick="0" advTm="10000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2642" y="235820"/>
            <a:ext cx="10515600" cy="1325563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SN" sz="4000" dirty="0" smtClean="0">
                <a:latin typeface="Eras Bold ITC" panose="020B0907030504020204" pitchFamily="34" charset="0"/>
              </a:rPr>
              <a:t>LE POINT DE VUE LE PLUS PARTAGE DU MONDE</a:t>
            </a:r>
            <a:endParaRPr lang="en-US" sz="4000" dirty="0">
              <a:latin typeface="Eras Bold ITC" panose="020B0907030504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380" y="1668612"/>
            <a:ext cx="7943272" cy="4981929"/>
          </a:xfrm>
        </p:spPr>
      </p:pic>
    </p:spTree>
    <p:extLst>
      <p:ext uri="{BB962C8B-B14F-4D97-AF65-F5344CB8AC3E}">
        <p14:creationId xmlns:p14="http://schemas.microsoft.com/office/powerpoint/2010/main" val="851130664"/>
      </p:ext>
    </p:extLst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20073"/>
            <a:ext cx="10515600" cy="877455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t">
            <a:noAutofit/>
          </a:bodyPr>
          <a:lstStyle/>
          <a:p>
            <a:pPr algn="ctr"/>
            <a:r>
              <a:rPr lang="fr-SN" sz="3200" dirty="0" smtClean="0">
                <a:latin typeface="Eras Bold ITC" panose="020B0907030504020204" pitchFamily="34" charset="0"/>
              </a:rPr>
              <a:t>LE POINT DE VUE A PARTAGER PAR TOUT LE MONDE</a:t>
            </a:r>
            <a:endParaRPr lang="en-US" sz="3200" dirty="0">
              <a:latin typeface="Eras Bold ITC" panose="020B0907030504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528" y="1062185"/>
            <a:ext cx="5938849" cy="5643418"/>
          </a:xfrm>
        </p:spPr>
      </p:pic>
    </p:spTree>
    <p:extLst>
      <p:ext uri="{BB962C8B-B14F-4D97-AF65-F5344CB8AC3E}">
        <p14:creationId xmlns:p14="http://schemas.microsoft.com/office/powerpoint/2010/main" val="2237979750"/>
      </p:ext>
    </p:extLst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5696" y="365125"/>
            <a:ext cx="10515600" cy="1325563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fr-SN" sz="4000" dirty="0" smtClean="0">
                <a:latin typeface="Eras Bold ITC" panose="020B0907030504020204" pitchFamily="34" charset="0"/>
              </a:rPr>
              <a:t>LE POINT DE VUE LE PLUS PARTAGE DU MONDE</a:t>
            </a:r>
            <a:endParaRPr lang="en-US" sz="4000" dirty="0">
              <a:latin typeface="Eras Bold ITC" panose="020B0907030504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74" y="1751736"/>
            <a:ext cx="8962580" cy="4935394"/>
          </a:xfrm>
        </p:spPr>
      </p:pic>
    </p:spTree>
    <p:extLst>
      <p:ext uri="{BB962C8B-B14F-4D97-AF65-F5344CB8AC3E}">
        <p14:creationId xmlns:p14="http://schemas.microsoft.com/office/powerpoint/2010/main" val="1010982965"/>
      </p:ext>
    </p:extLst>
  </p:cSld>
  <p:clrMapOvr>
    <a:masterClrMapping/>
  </p:clrMapOvr>
  <p:transition spd="slow" advClick="0" advTm="8000">
    <p:comb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553</Words>
  <Application>Microsoft Office PowerPoint</Application>
  <PresentationFormat>Grand écran</PresentationFormat>
  <Paragraphs>73</Paragraphs>
  <Slides>36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Eras Bold ITC</vt:lpstr>
      <vt:lpstr>Eras Demi ITC</vt:lpstr>
      <vt:lpstr>Thème Office</vt:lpstr>
      <vt:lpstr>LES CHEMINS D’OPTIMISME DE JPWG</vt:lpstr>
      <vt:lpstr>LES CHEMINS D’OPTIMISME DE JPWG</vt:lpstr>
      <vt:lpstr>POURQUOI S’EN FAIRE ?</vt:lpstr>
      <vt:lpstr>POURQUOI S’EN FAIRE ?</vt:lpstr>
      <vt:lpstr>POURQUOI S’EN FAIRE ?</vt:lpstr>
      <vt:lpstr>POURQUOI S’EN FAIRE ?</vt:lpstr>
      <vt:lpstr>LE POINT DE VUE LE PLUS PARTAGE DU MONDE</vt:lpstr>
      <vt:lpstr>LE POINT DE VUE A PARTAGER PAR TOUT LE MONDE</vt:lpstr>
      <vt:lpstr>LE POINT DE VUE LE PLUS PARTAGE DU MONDE</vt:lpstr>
      <vt:lpstr>LE POINT DE VUE A PARTAGER PAR TOUT LE MONDE</vt:lpstr>
      <vt:lpstr>POURQUOI LE FAIRE ?</vt:lpstr>
      <vt:lpstr>POURQUOI NE PAS LE FAIRE ?</vt:lpstr>
      <vt:lpstr>POURQUOI S’EN FAIRE ?</vt:lpstr>
      <vt:lpstr>POURQUOI S’EN FAIRE ?</vt:lpstr>
      <vt:lpstr>POURQUOI S’EN FAIRE ?</vt:lpstr>
      <vt:lpstr>POURQUOI S’EN FAIRE ?</vt:lpstr>
      <vt:lpstr>POURQUOI S’EN FAIRE ?</vt:lpstr>
      <vt:lpstr>POURQUOI S’EN FAIRE ?</vt:lpstr>
      <vt:lpstr>POURQUOI S’EN FAIRE ?</vt:lpstr>
      <vt:lpstr>POURQUOI S’EN FAIRE ?</vt:lpstr>
      <vt:lpstr>LES CHEMINS D’OPTIMISME DE JPWG</vt:lpstr>
      <vt:lpstr>POURQUOI S’EN FAIRE ?</vt:lpstr>
      <vt:lpstr>POURQUOI S’EN FAIRE ?</vt:lpstr>
      <vt:lpstr>POURQUOI S’EN FAIRE ?</vt:lpstr>
      <vt:lpstr>POURQUOI S’EN FAIRE ?</vt:lpstr>
      <vt:lpstr>POURQUOI S’EN FAIRE ?</vt:lpstr>
      <vt:lpstr>POURQUOI S’EN FAIRE ?</vt:lpstr>
      <vt:lpstr>POURQUOI S’EN FAIRE ?</vt:lpstr>
      <vt:lpstr>POURQUOI S’EN FAIRE ?</vt:lpstr>
      <vt:lpstr>LES CHEMINS D’OPTIMISME DE JPWG</vt:lpstr>
      <vt:lpstr>POURQUOI S’EN FAIRE ?</vt:lpstr>
      <vt:lpstr>POURQUOI S’EN FAIRE ?</vt:lpstr>
      <vt:lpstr>POURQUOI S’EN FAIRE ?</vt:lpstr>
      <vt:lpstr>POURQUOI S’EN FAIRE ?</vt:lpstr>
      <vt:lpstr>MERCI DE VOTRE AIMABLE ATTENTION !</vt:lpstr>
      <vt:lpstr>VOLUME 2 DE CE RECUEIL DE REFLEXIONS DE VIE A VENIR…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CHEMINS D’OPTIMISME DE JPWG</dc:title>
  <dc:creator>RESP-DGT-BIBLIO</dc:creator>
  <cp:lastModifiedBy>USER</cp:lastModifiedBy>
  <cp:revision>81</cp:revision>
  <dcterms:created xsi:type="dcterms:W3CDTF">2020-04-10T09:38:22Z</dcterms:created>
  <dcterms:modified xsi:type="dcterms:W3CDTF">2025-07-20T16:58:25Z</dcterms:modified>
</cp:coreProperties>
</file>